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7" r:id="rId2"/>
    <p:sldId id="258" r:id="rId3"/>
    <p:sldId id="259" r:id="rId4"/>
    <p:sldId id="265" r:id="rId5"/>
    <p:sldId id="312" r:id="rId6"/>
    <p:sldId id="307" r:id="rId7"/>
    <p:sldId id="270" r:id="rId8"/>
    <p:sldId id="314" r:id="rId9"/>
    <p:sldId id="318" r:id="rId10"/>
    <p:sldId id="315" r:id="rId11"/>
    <p:sldId id="316" r:id="rId12"/>
    <p:sldId id="327" r:id="rId13"/>
    <p:sldId id="345" r:id="rId14"/>
    <p:sldId id="326" r:id="rId15"/>
    <p:sldId id="317" r:id="rId16"/>
    <p:sldId id="337" r:id="rId17"/>
    <p:sldId id="313" r:id="rId18"/>
    <p:sldId id="339" r:id="rId19"/>
    <p:sldId id="338" r:id="rId20"/>
    <p:sldId id="322" r:id="rId21"/>
    <p:sldId id="325" r:id="rId22"/>
    <p:sldId id="323" r:id="rId23"/>
    <p:sldId id="324" r:id="rId24"/>
    <p:sldId id="310"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C77"/>
    <a:srgbClr val="414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814" autoAdjust="0"/>
    <p:restoredTop sz="92875" autoAdjust="0"/>
  </p:normalViewPr>
  <p:slideViewPr>
    <p:cSldViewPr snapToGrid="0">
      <p:cViewPr varScale="1">
        <p:scale>
          <a:sx n="25" d="100"/>
          <a:sy n="25" d="100"/>
        </p:scale>
        <p:origin x="192" y="920"/>
      </p:cViewPr>
      <p:guideLst>
        <p:guide orient="horz" pos="2160"/>
        <p:guide pos="387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3632-086E-4C0A-B693-80AF826D3C19}" type="datetimeFigureOut">
              <a:rPr lang="zh-CN" altLang="en-US" smtClean="0"/>
              <a:t>2020/5/19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724C-EBFF-41D4-88EE-EC6386CFF47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0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49490" y="726698"/>
            <a:ext cx="4271367" cy="5566172"/>
          </a:xfrm>
          <a:custGeom>
            <a:avLst/>
            <a:gdLst/>
            <a:ahLst/>
            <a:cxnLst/>
            <a:rect l="l" t="t" r="r" b="b"/>
            <a:pathLst>
              <a:path w="4271367" h="5566172">
                <a:moveTo>
                  <a:pt x="2247305" y="0"/>
                </a:moveTo>
                <a:cubicBezTo>
                  <a:pt x="2542480" y="0"/>
                  <a:pt x="2814092" y="39688"/>
                  <a:pt x="3062139" y="119063"/>
                </a:cubicBezTo>
                <a:cubicBezTo>
                  <a:pt x="3310186" y="198438"/>
                  <a:pt x="3523506" y="311299"/>
                  <a:pt x="3702100" y="457647"/>
                </a:cubicBezTo>
                <a:cubicBezTo>
                  <a:pt x="3880694" y="603995"/>
                  <a:pt x="4020220" y="780728"/>
                  <a:pt x="4120679" y="987847"/>
                </a:cubicBezTo>
                <a:cubicBezTo>
                  <a:pt x="4221138" y="1194966"/>
                  <a:pt x="4271367" y="1426270"/>
                  <a:pt x="4271367" y="1681758"/>
                </a:cubicBezTo>
                <a:lnTo>
                  <a:pt x="2969121" y="1681758"/>
                </a:lnTo>
                <a:cubicBezTo>
                  <a:pt x="2969121" y="1580059"/>
                  <a:pt x="2953618" y="1486421"/>
                  <a:pt x="2922612" y="1400845"/>
                </a:cubicBezTo>
                <a:cubicBezTo>
                  <a:pt x="2891607" y="1315269"/>
                  <a:pt x="2844478" y="1242095"/>
                  <a:pt x="2781226" y="1181323"/>
                </a:cubicBezTo>
                <a:cubicBezTo>
                  <a:pt x="2717974" y="1120552"/>
                  <a:pt x="2639839" y="1072803"/>
                  <a:pt x="2546821" y="1038076"/>
                </a:cubicBezTo>
                <a:cubicBezTo>
                  <a:pt x="2453804" y="1003350"/>
                  <a:pt x="2344043" y="985987"/>
                  <a:pt x="2217539" y="985987"/>
                </a:cubicBezTo>
                <a:cubicBezTo>
                  <a:pt x="2093516" y="985987"/>
                  <a:pt x="1984375" y="1000249"/>
                  <a:pt x="1890118" y="1028775"/>
                </a:cubicBezTo>
                <a:cubicBezTo>
                  <a:pt x="1795860" y="1057300"/>
                  <a:pt x="1717105" y="1096988"/>
                  <a:pt x="1653853" y="1147837"/>
                </a:cubicBezTo>
                <a:cubicBezTo>
                  <a:pt x="1590601" y="1198687"/>
                  <a:pt x="1542852" y="1256978"/>
                  <a:pt x="1510606" y="1322710"/>
                </a:cubicBezTo>
                <a:cubicBezTo>
                  <a:pt x="1478360" y="1388442"/>
                  <a:pt x="1462237" y="1458516"/>
                  <a:pt x="1462237" y="1532930"/>
                </a:cubicBezTo>
                <a:cubicBezTo>
                  <a:pt x="1462237" y="1614785"/>
                  <a:pt x="1485181" y="1688579"/>
                  <a:pt x="1531070" y="1754312"/>
                </a:cubicBezTo>
                <a:cubicBezTo>
                  <a:pt x="1576958" y="1820044"/>
                  <a:pt x="1642691" y="1882056"/>
                  <a:pt x="1728267" y="1940347"/>
                </a:cubicBezTo>
                <a:cubicBezTo>
                  <a:pt x="1813843" y="1998638"/>
                  <a:pt x="1918023" y="2053208"/>
                  <a:pt x="2040806" y="2104058"/>
                </a:cubicBezTo>
                <a:cubicBezTo>
                  <a:pt x="2163589" y="2154908"/>
                  <a:pt x="2301875" y="2205137"/>
                  <a:pt x="2455664" y="2254746"/>
                </a:cubicBezTo>
                <a:cubicBezTo>
                  <a:pt x="2743398" y="2346524"/>
                  <a:pt x="3000127" y="2448223"/>
                  <a:pt x="3225850" y="2559844"/>
                </a:cubicBezTo>
                <a:cubicBezTo>
                  <a:pt x="3451573" y="2671465"/>
                  <a:pt x="3641948" y="2799209"/>
                  <a:pt x="3796978" y="2943076"/>
                </a:cubicBezTo>
                <a:cubicBezTo>
                  <a:pt x="3952007" y="3086944"/>
                  <a:pt x="4069830" y="3249414"/>
                  <a:pt x="4150445" y="3430489"/>
                </a:cubicBezTo>
                <a:cubicBezTo>
                  <a:pt x="4231060" y="3611563"/>
                  <a:pt x="4271367" y="3816202"/>
                  <a:pt x="4271367" y="4044405"/>
                </a:cubicBezTo>
                <a:cubicBezTo>
                  <a:pt x="4271367" y="4287491"/>
                  <a:pt x="4223618" y="4503911"/>
                  <a:pt x="4128120" y="4693667"/>
                </a:cubicBezTo>
                <a:cubicBezTo>
                  <a:pt x="4032622" y="4883423"/>
                  <a:pt x="3897437" y="5042794"/>
                  <a:pt x="3722564" y="5171778"/>
                </a:cubicBezTo>
                <a:cubicBezTo>
                  <a:pt x="3547691" y="5300762"/>
                  <a:pt x="3336851" y="5398741"/>
                  <a:pt x="3090044" y="5465713"/>
                </a:cubicBezTo>
                <a:cubicBezTo>
                  <a:pt x="2843238" y="5532686"/>
                  <a:pt x="2568525" y="5566172"/>
                  <a:pt x="2265908" y="5566172"/>
                </a:cubicBezTo>
                <a:cubicBezTo>
                  <a:pt x="2079873" y="5566172"/>
                  <a:pt x="1895078" y="5550669"/>
                  <a:pt x="1711524" y="5519663"/>
                </a:cubicBezTo>
                <a:cubicBezTo>
                  <a:pt x="1527969" y="5488658"/>
                  <a:pt x="1352476" y="5440909"/>
                  <a:pt x="1185044" y="5376416"/>
                </a:cubicBezTo>
                <a:cubicBezTo>
                  <a:pt x="1017613" y="5311924"/>
                  <a:pt x="861343" y="5230689"/>
                  <a:pt x="716235" y="5132710"/>
                </a:cubicBezTo>
                <a:cubicBezTo>
                  <a:pt x="571128" y="5034732"/>
                  <a:pt x="445864" y="4917530"/>
                  <a:pt x="340444" y="4781104"/>
                </a:cubicBezTo>
                <a:cubicBezTo>
                  <a:pt x="235025" y="4644678"/>
                  <a:pt x="151929" y="4489649"/>
                  <a:pt x="91157" y="4316016"/>
                </a:cubicBezTo>
                <a:cubicBezTo>
                  <a:pt x="30386" y="4142384"/>
                  <a:pt x="0" y="3948907"/>
                  <a:pt x="0" y="3735586"/>
                </a:cubicBezTo>
                <a:lnTo>
                  <a:pt x="1309688" y="3735586"/>
                </a:lnTo>
                <a:cubicBezTo>
                  <a:pt x="1309688" y="3894336"/>
                  <a:pt x="1330772" y="4027661"/>
                  <a:pt x="1372940" y="4135562"/>
                </a:cubicBezTo>
                <a:cubicBezTo>
                  <a:pt x="1415108" y="4243462"/>
                  <a:pt x="1477120" y="4330899"/>
                  <a:pt x="1558975" y="4397871"/>
                </a:cubicBezTo>
                <a:cubicBezTo>
                  <a:pt x="1640830" y="4464844"/>
                  <a:pt x="1740669" y="4512593"/>
                  <a:pt x="1858491" y="4541118"/>
                </a:cubicBezTo>
                <a:cubicBezTo>
                  <a:pt x="1976314" y="4569644"/>
                  <a:pt x="2112120" y="4583907"/>
                  <a:pt x="2265908" y="4583907"/>
                </a:cubicBezTo>
                <a:cubicBezTo>
                  <a:pt x="2389932" y="4583907"/>
                  <a:pt x="2495972" y="4569644"/>
                  <a:pt x="2584029" y="4541118"/>
                </a:cubicBezTo>
                <a:cubicBezTo>
                  <a:pt x="2672085" y="4512593"/>
                  <a:pt x="2744639" y="4474146"/>
                  <a:pt x="2801690" y="4425777"/>
                </a:cubicBezTo>
                <a:cubicBezTo>
                  <a:pt x="2858740" y="4377408"/>
                  <a:pt x="2900288" y="4320977"/>
                  <a:pt x="2926333" y="4256485"/>
                </a:cubicBezTo>
                <a:cubicBezTo>
                  <a:pt x="2952378" y="4191993"/>
                  <a:pt x="2965401" y="4123780"/>
                  <a:pt x="2965401" y="4051846"/>
                </a:cubicBezTo>
                <a:cubicBezTo>
                  <a:pt x="2965401" y="3967510"/>
                  <a:pt x="2953618" y="3891236"/>
                  <a:pt x="2930054" y="3823023"/>
                </a:cubicBezTo>
                <a:cubicBezTo>
                  <a:pt x="2906490" y="3754810"/>
                  <a:pt x="2859981" y="3690318"/>
                  <a:pt x="2790528" y="3629546"/>
                </a:cubicBezTo>
                <a:cubicBezTo>
                  <a:pt x="2721074" y="3568775"/>
                  <a:pt x="2623716" y="3508623"/>
                  <a:pt x="2498452" y="3449092"/>
                </a:cubicBezTo>
                <a:cubicBezTo>
                  <a:pt x="2373188" y="3389561"/>
                  <a:pt x="2208858" y="3326309"/>
                  <a:pt x="2005459" y="3259336"/>
                </a:cubicBezTo>
                <a:cubicBezTo>
                  <a:pt x="1767334" y="3179961"/>
                  <a:pt x="1537891" y="3090665"/>
                  <a:pt x="1317129" y="2991446"/>
                </a:cubicBezTo>
                <a:cubicBezTo>
                  <a:pt x="1096367" y="2892227"/>
                  <a:pt x="900410" y="2774405"/>
                  <a:pt x="729258" y="2637979"/>
                </a:cubicBezTo>
                <a:cubicBezTo>
                  <a:pt x="558106" y="2501553"/>
                  <a:pt x="421060" y="2342183"/>
                  <a:pt x="318120" y="2159868"/>
                </a:cubicBezTo>
                <a:cubicBezTo>
                  <a:pt x="215181" y="1977554"/>
                  <a:pt x="163711" y="1764854"/>
                  <a:pt x="163711" y="1521768"/>
                </a:cubicBezTo>
                <a:cubicBezTo>
                  <a:pt x="163711" y="1288604"/>
                  <a:pt x="215801" y="1078384"/>
                  <a:pt x="319981" y="891109"/>
                </a:cubicBezTo>
                <a:cubicBezTo>
                  <a:pt x="424160" y="703833"/>
                  <a:pt x="569268" y="544464"/>
                  <a:pt x="755303" y="412998"/>
                </a:cubicBezTo>
                <a:cubicBezTo>
                  <a:pt x="941338" y="281533"/>
                  <a:pt x="1161480" y="179835"/>
                  <a:pt x="1415728" y="107901"/>
                </a:cubicBezTo>
                <a:cubicBezTo>
                  <a:pt x="1669976" y="35967"/>
                  <a:pt x="1947168" y="0"/>
                  <a:pt x="2247305"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1_Title Slide">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384204" y="801112"/>
            <a:ext cx="6444258" cy="5417344"/>
          </a:xfrm>
          <a:custGeom>
            <a:avLst/>
            <a:gdLst/>
            <a:ahLst/>
            <a:cxnLst/>
            <a:rect l="l" t="t" r="r" b="b"/>
            <a:pathLst>
              <a:path w="6444258" h="5417344">
                <a:moveTo>
                  <a:pt x="0" y="0"/>
                </a:moveTo>
                <a:lnTo>
                  <a:pt x="1298526" y="0"/>
                </a:lnTo>
                <a:lnTo>
                  <a:pt x="1919883" y="3397002"/>
                </a:lnTo>
                <a:lnTo>
                  <a:pt x="2664024" y="0"/>
                </a:lnTo>
                <a:lnTo>
                  <a:pt x="3772793" y="0"/>
                </a:lnTo>
                <a:lnTo>
                  <a:pt x="4528096" y="3397002"/>
                </a:lnTo>
                <a:lnTo>
                  <a:pt x="5149453" y="0"/>
                </a:lnTo>
                <a:lnTo>
                  <a:pt x="6444258" y="0"/>
                </a:lnTo>
                <a:lnTo>
                  <a:pt x="5294560" y="5417344"/>
                </a:lnTo>
                <a:lnTo>
                  <a:pt x="3940225" y="5417344"/>
                </a:lnTo>
                <a:lnTo>
                  <a:pt x="3214688" y="2329161"/>
                </a:lnTo>
                <a:lnTo>
                  <a:pt x="2504033" y="5417344"/>
                </a:lnTo>
                <a:lnTo>
                  <a:pt x="1153418" y="5417344"/>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2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68094" y="726698"/>
            <a:ext cx="4740175" cy="5566172"/>
          </a:xfrm>
          <a:custGeom>
            <a:avLst/>
            <a:gdLst/>
            <a:ahLst/>
            <a:cxnLst/>
            <a:rect l="l" t="t" r="r" b="b"/>
            <a:pathLst>
              <a:path w="4740175" h="5566172">
                <a:moveTo>
                  <a:pt x="2370088" y="1023194"/>
                </a:moveTo>
                <a:cubicBezTo>
                  <a:pt x="2020341" y="1023194"/>
                  <a:pt x="1759272" y="1162720"/>
                  <a:pt x="1586880" y="1441773"/>
                </a:cubicBezTo>
                <a:cubicBezTo>
                  <a:pt x="1414487" y="1720825"/>
                  <a:pt x="1328291" y="2129482"/>
                  <a:pt x="1328291" y="2667744"/>
                </a:cubicBezTo>
                <a:lnTo>
                  <a:pt x="1328291" y="2894707"/>
                </a:lnTo>
                <a:cubicBezTo>
                  <a:pt x="1328291" y="3425528"/>
                  <a:pt x="1416347" y="3833565"/>
                  <a:pt x="1592461" y="4118819"/>
                </a:cubicBezTo>
                <a:cubicBezTo>
                  <a:pt x="1768574" y="4404073"/>
                  <a:pt x="2030263" y="4546700"/>
                  <a:pt x="2377529" y="4546700"/>
                </a:cubicBezTo>
                <a:cubicBezTo>
                  <a:pt x="2709912" y="4546700"/>
                  <a:pt x="2965400" y="4404693"/>
                  <a:pt x="3143994" y="4120679"/>
                </a:cubicBezTo>
                <a:cubicBezTo>
                  <a:pt x="3322588" y="3836666"/>
                  <a:pt x="3411884" y="3428008"/>
                  <a:pt x="3411884" y="2894707"/>
                </a:cubicBezTo>
                <a:lnTo>
                  <a:pt x="3411884" y="2667744"/>
                </a:lnTo>
                <a:cubicBezTo>
                  <a:pt x="3411884" y="2129482"/>
                  <a:pt x="3321967" y="1720825"/>
                  <a:pt x="3142133" y="1441773"/>
                </a:cubicBezTo>
                <a:cubicBezTo>
                  <a:pt x="2962300" y="1162720"/>
                  <a:pt x="2704951" y="1023194"/>
                  <a:pt x="2370088" y="1023194"/>
                </a:cubicBezTo>
                <a:close/>
                <a:moveTo>
                  <a:pt x="2370088" y="0"/>
                </a:moveTo>
                <a:cubicBezTo>
                  <a:pt x="2714873" y="0"/>
                  <a:pt x="3032373" y="62012"/>
                  <a:pt x="3322588" y="186035"/>
                </a:cubicBezTo>
                <a:cubicBezTo>
                  <a:pt x="3612802" y="310059"/>
                  <a:pt x="3862710" y="487412"/>
                  <a:pt x="4072309" y="718096"/>
                </a:cubicBezTo>
                <a:cubicBezTo>
                  <a:pt x="4281909" y="948779"/>
                  <a:pt x="4445620" y="1229073"/>
                  <a:pt x="4563442" y="1558975"/>
                </a:cubicBezTo>
                <a:cubicBezTo>
                  <a:pt x="4681264" y="1888877"/>
                  <a:pt x="4740175" y="2260948"/>
                  <a:pt x="4740175" y="2675186"/>
                </a:cubicBezTo>
                <a:lnTo>
                  <a:pt x="4740175" y="2894707"/>
                </a:lnTo>
                <a:cubicBezTo>
                  <a:pt x="4740175" y="3308945"/>
                  <a:pt x="4681885" y="3681016"/>
                  <a:pt x="4565302" y="4010918"/>
                </a:cubicBezTo>
                <a:cubicBezTo>
                  <a:pt x="4448720" y="4340821"/>
                  <a:pt x="4285630" y="4621114"/>
                  <a:pt x="4076030" y="4851797"/>
                </a:cubicBezTo>
                <a:cubicBezTo>
                  <a:pt x="3866430" y="5082481"/>
                  <a:pt x="3617143" y="5259214"/>
                  <a:pt x="3328169" y="5381997"/>
                </a:cubicBezTo>
                <a:cubicBezTo>
                  <a:pt x="3039194" y="5504781"/>
                  <a:pt x="2722314" y="5566172"/>
                  <a:pt x="2377529" y="5566172"/>
                </a:cubicBezTo>
                <a:cubicBezTo>
                  <a:pt x="2027783" y="5566172"/>
                  <a:pt x="1707182" y="5504781"/>
                  <a:pt x="1415727" y="5381997"/>
                </a:cubicBezTo>
                <a:cubicBezTo>
                  <a:pt x="1124272" y="5259214"/>
                  <a:pt x="873745" y="5082481"/>
                  <a:pt x="664145" y="4851797"/>
                </a:cubicBezTo>
                <a:cubicBezTo>
                  <a:pt x="454546" y="4621114"/>
                  <a:pt x="291455" y="4340821"/>
                  <a:pt x="174873" y="4010918"/>
                </a:cubicBezTo>
                <a:cubicBezTo>
                  <a:pt x="58291" y="3681016"/>
                  <a:pt x="0" y="3308945"/>
                  <a:pt x="0" y="2894707"/>
                </a:cubicBezTo>
                <a:lnTo>
                  <a:pt x="0" y="2675186"/>
                </a:lnTo>
                <a:cubicBezTo>
                  <a:pt x="0" y="2260948"/>
                  <a:pt x="57671" y="1888877"/>
                  <a:pt x="173012" y="1558975"/>
                </a:cubicBezTo>
                <a:cubicBezTo>
                  <a:pt x="288354" y="1229073"/>
                  <a:pt x="450825" y="948779"/>
                  <a:pt x="660425" y="718096"/>
                </a:cubicBezTo>
                <a:cubicBezTo>
                  <a:pt x="870024" y="487412"/>
                  <a:pt x="1119931" y="310059"/>
                  <a:pt x="1410146" y="186035"/>
                </a:cubicBezTo>
                <a:cubicBezTo>
                  <a:pt x="1700361" y="62012"/>
                  <a:pt x="2020341" y="0"/>
                  <a:pt x="2370088"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3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145311" y="801112"/>
            <a:ext cx="4528095" cy="5417344"/>
          </a:xfrm>
          <a:custGeom>
            <a:avLst/>
            <a:gdLst/>
            <a:ahLst/>
            <a:cxnLst/>
            <a:rect l="l" t="t" r="r" b="b"/>
            <a:pathLst>
              <a:path w="4528095" h="5417344">
                <a:moveTo>
                  <a:pt x="0" y="0"/>
                </a:moveTo>
                <a:lnTo>
                  <a:pt x="4528095" y="0"/>
                </a:lnTo>
                <a:lnTo>
                  <a:pt x="4528095" y="1008311"/>
                </a:lnTo>
                <a:lnTo>
                  <a:pt x="2902148" y="1008311"/>
                </a:lnTo>
                <a:lnTo>
                  <a:pt x="2902148" y="5417344"/>
                </a:lnTo>
                <a:lnTo>
                  <a:pt x="1596181" y="5417344"/>
                </a:lnTo>
                <a:lnTo>
                  <a:pt x="1596181" y="1008311"/>
                </a:lnTo>
                <a:lnTo>
                  <a:pt x="0" y="1008311"/>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2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p>
        </p:txBody>
      </p:sp>
      <p:sp>
        <p:nvSpPr>
          <p:cNvPr id="8" name="Picture Placeholder 2"/>
          <p:cNvSpPr>
            <a:spLocks noGrp="1"/>
          </p:cNvSpPr>
          <p:nvPr>
            <p:ph type="pic" sz="quarter" idx="11" hasCustomPrompt="1"/>
          </p:nvPr>
        </p:nvSpPr>
        <p:spPr>
          <a:xfrm>
            <a:off x="5387685"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2" hasCustomPrompt="1"/>
          </p:nvPr>
        </p:nvSpPr>
        <p:spPr>
          <a:xfrm>
            <a:off x="8331608"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3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4" name="Picture Placeholder 2"/>
          <p:cNvSpPr>
            <a:spLocks noGrp="1"/>
          </p:cNvSpPr>
          <p:nvPr>
            <p:ph type="pic" sz="quarter" idx="11" hasCustomPrompt="1"/>
          </p:nvPr>
        </p:nvSpPr>
        <p:spPr>
          <a:xfrm>
            <a:off x="147494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5" name="Picture Placeholder 2"/>
          <p:cNvSpPr>
            <a:spLocks noGrp="1"/>
          </p:cNvSpPr>
          <p:nvPr>
            <p:ph type="pic" sz="quarter" idx="12" hasCustomPrompt="1"/>
          </p:nvPr>
        </p:nvSpPr>
        <p:spPr>
          <a:xfrm>
            <a:off x="409176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3" hasCustomPrompt="1"/>
          </p:nvPr>
        </p:nvSpPr>
        <p:spPr>
          <a:xfrm>
            <a:off x="670858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7" name="Picture Placeholder 2"/>
          <p:cNvSpPr>
            <a:spLocks noGrp="1"/>
          </p:cNvSpPr>
          <p:nvPr>
            <p:ph type="pic" sz="quarter" idx="14" hasCustomPrompt="1"/>
          </p:nvPr>
        </p:nvSpPr>
        <p:spPr>
          <a:xfrm>
            <a:off x="9325403"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69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p>
        </p:txBody>
      </p:sp>
      <p:sp>
        <p:nvSpPr>
          <p:cNvPr id="6" name="Picture Placeholder 11"/>
          <p:cNvSpPr>
            <a:spLocks noGrp="1"/>
          </p:cNvSpPr>
          <p:nvPr>
            <p:ph type="pic" sz="quarter" idx="12" hasCustomPrompt="1"/>
          </p:nvPr>
        </p:nvSpPr>
        <p:spPr>
          <a:xfrm>
            <a:off x="4123308" y="1349450"/>
            <a:ext cx="4339048" cy="4339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1" fmla="*/ 24941 w 5024146"/>
              <a:gd name="connsiteY0-2" fmla="*/ 1246253 h 2498048"/>
              <a:gd name="connsiteX1-3" fmla="*/ 1819423 w 5024146"/>
              <a:gd name="connsiteY1-4" fmla="*/ 1246253 h 2498048"/>
              <a:gd name="connsiteX2-5" fmla="*/ 922182 w 5024146"/>
              <a:gd name="connsiteY2-6" fmla="*/ 2143494 h 2498048"/>
              <a:gd name="connsiteX3-7" fmla="*/ 24941 w 5024146"/>
              <a:gd name="connsiteY3-8" fmla="*/ 1246253 h 2498048"/>
              <a:gd name="connsiteX4-9" fmla="*/ 3775122 w 5024146"/>
              <a:gd name="connsiteY4-10" fmla="*/ 0 h 2498048"/>
              <a:gd name="connsiteX5-11" fmla="*/ 4302934 w 5024146"/>
              <a:gd name="connsiteY5-12" fmla="*/ 218627 h 2498048"/>
              <a:gd name="connsiteX6-13" fmla="*/ 4805519 w 5024146"/>
              <a:gd name="connsiteY6-14" fmla="*/ 721212 h 2498048"/>
              <a:gd name="connsiteX7-15" fmla="*/ 4805519 w 5024146"/>
              <a:gd name="connsiteY7-16" fmla="*/ 1776836 h 2498048"/>
              <a:gd name="connsiteX8-17" fmla="*/ 4302934 w 5024146"/>
              <a:gd name="connsiteY8-18" fmla="*/ 2279421 h 2498048"/>
              <a:gd name="connsiteX9-19" fmla="*/ 3247310 w 5024146"/>
              <a:gd name="connsiteY9-20" fmla="*/ 2279421 h 2498048"/>
              <a:gd name="connsiteX10-21" fmla="*/ 2744726 w 5024146"/>
              <a:gd name="connsiteY10-22" fmla="*/ 1776836 h 2498048"/>
              <a:gd name="connsiteX11-23" fmla="*/ 2744726 w 5024146"/>
              <a:gd name="connsiteY11-24" fmla="*/ 721212 h 2498048"/>
              <a:gd name="connsiteX12-25" fmla="*/ 3247310 w 5024146"/>
              <a:gd name="connsiteY12-26" fmla="*/ 218627 h 2498048"/>
              <a:gd name="connsiteX13-27" fmla="*/ 3775122 w 5024146"/>
              <a:gd name="connsiteY13-28" fmla="*/ 0 h 2498048"/>
              <a:gd name="connsiteX0-29" fmla="*/ 24941 w 5024146"/>
              <a:gd name="connsiteY0-30" fmla="*/ 1246253 h 2498048"/>
              <a:gd name="connsiteX1-31" fmla="*/ 922182 w 5024146"/>
              <a:gd name="connsiteY1-32" fmla="*/ 2143494 h 2498048"/>
              <a:gd name="connsiteX2-33" fmla="*/ 24941 w 5024146"/>
              <a:gd name="connsiteY2-34" fmla="*/ 1246253 h 2498048"/>
              <a:gd name="connsiteX3-35" fmla="*/ 3775122 w 5024146"/>
              <a:gd name="connsiteY3-36" fmla="*/ 0 h 2498048"/>
              <a:gd name="connsiteX4-37" fmla="*/ 4302934 w 5024146"/>
              <a:gd name="connsiteY4-38" fmla="*/ 218627 h 2498048"/>
              <a:gd name="connsiteX5-39" fmla="*/ 4805519 w 5024146"/>
              <a:gd name="connsiteY5-40" fmla="*/ 721212 h 2498048"/>
              <a:gd name="connsiteX6-41" fmla="*/ 4805519 w 5024146"/>
              <a:gd name="connsiteY6-42" fmla="*/ 1776836 h 2498048"/>
              <a:gd name="connsiteX7-43" fmla="*/ 4302934 w 5024146"/>
              <a:gd name="connsiteY7-44" fmla="*/ 2279421 h 2498048"/>
              <a:gd name="connsiteX8-45" fmla="*/ 3247310 w 5024146"/>
              <a:gd name="connsiteY8-46" fmla="*/ 2279421 h 2498048"/>
              <a:gd name="connsiteX9-47" fmla="*/ 2744726 w 5024146"/>
              <a:gd name="connsiteY9-48" fmla="*/ 1776836 h 2498048"/>
              <a:gd name="connsiteX10-49" fmla="*/ 2744726 w 5024146"/>
              <a:gd name="connsiteY10-50" fmla="*/ 721212 h 2498048"/>
              <a:gd name="connsiteX11-51" fmla="*/ 3247310 w 5024146"/>
              <a:gd name="connsiteY11-52" fmla="*/ 218627 h 2498048"/>
              <a:gd name="connsiteX12-53" fmla="*/ 3775122 w 5024146"/>
              <a:gd name="connsiteY12-54" fmla="*/ 0 h 2498048"/>
              <a:gd name="connsiteX0-55" fmla="*/ 1249024 w 2498048"/>
              <a:gd name="connsiteY0-56" fmla="*/ 0 h 2498048"/>
              <a:gd name="connsiteX1-57" fmla="*/ 1776836 w 2498048"/>
              <a:gd name="connsiteY1-58" fmla="*/ 218627 h 2498048"/>
              <a:gd name="connsiteX2-59" fmla="*/ 2279421 w 2498048"/>
              <a:gd name="connsiteY2-60" fmla="*/ 721212 h 2498048"/>
              <a:gd name="connsiteX3-61" fmla="*/ 2279421 w 2498048"/>
              <a:gd name="connsiteY3-62" fmla="*/ 1776836 h 2498048"/>
              <a:gd name="connsiteX4-63" fmla="*/ 1776836 w 2498048"/>
              <a:gd name="connsiteY4-64" fmla="*/ 2279421 h 2498048"/>
              <a:gd name="connsiteX5-65" fmla="*/ 721212 w 2498048"/>
              <a:gd name="connsiteY5-66" fmla="*/ 2279421 h 2498048"/>
              <a:gd name="connsiteX6-67" fmla="*/ 218628 w 2498048"/>
              <a:gd name="connsiteY6-68" fmla="*/ 1776836 h 2498048"/>
              <a:gd name="connsiteX7-69" fmla="*/ 218628 w 2498048"/>
              <a:gd name="connsiteY7-70" fmla="*/ 721212 h 2498048"/>
              <a:gd name="connsiteX8-71" fmla="*/ 721212 w 2498048"/>
              <a:gd name="connsiteY8-72" fmla="*/ 218627 h 2498048"/>
              <a:gd name="connsiteX9-73" fmla="*/ 1249024 w 2498048"/>
              <a:gd name="connsiteY9-74" fmla="*/ 0 h 2498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68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2" name="Picture Placeholder 11"/>
          <p:cNvSpPr>
            <a:spLocks noGrp="1"/>
          </p:cNvSpPr>
          <p:nvPr>
            <p:ph type="pic" sz="quarter" idx="12" hasCustomPrompt="1"/>
          </p:nvPr>
        </p:nvSpPr>
        <p:spPr>
          <a:xfrm>
            <a:off x="4846975" y="2180244"/>
            <a:ext cx="2498048" cy="2498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1" fmla="*/ 24941 w 5024146"/>
              <a:gd name="connsiteY0-2" fmla="*/ 1246253 h 2498048"/>
              <a:gd name="connsiteX1-3" fmla="*/ 1819423 w 5024146"/>
              <a:gd name="connsiteY1-4" fmla="*/ 1246253 h 2498048"/>
              <a:gd name="connsiteX2-5" fmla="*/ 922182 w 5024146"/>
              <a:gd name="connsiteY2-6" fmla="*/ 2143494 h 2498048"/>
              <a:gd name="connsiteX3-7" fmla="*/ 24941 w 5024146"/>
              <a:gd name="connsiteY3-8" fmla="*/ 1246253 h 2498048"/>
              <a:gd name="connsiteX4-9" fmla="*/ 3775122 w 5024146"/>
              <a:gd name="connsiteY4-10" fmla="*/ 0 h 2498048"/>
              <a:gd name="connsiteX5-11" fmla="*/ 4302934 w 5024146"/>
              <a:gd name="connsiteY5-12" fmla="*/ 218627 h 2498048"/>
              <a:gd name="connsiteX6-13" fmla="*/ 4805519 w 5024146"/>
              <a:gd name="connsiteY6-14" fmla="*/ 721212 h 2498048"/>
              <a:gd name="connsiteX7-15" fmla="*/ 4805519 w 5024146"/>
              <a:gd name="connsiteY7-16" fmla="*/ 1776836 h 2498048"/>
              <a:gd name="connsiteX8-17" fmla="*/ 4302934 w 5024146"/>
              <a:gd name="connsiteY8-18" fmla="*/ 2279421 h 2498048"/>
              <a:gd name="connsiteX9-19" fmla="*/ 3247310 w 5024146"/>
              <a:gd name="connsiteY9-20" fmla="*/ 2279421 h 2498048"/>
              <a:gd name="connsiteX10-21" fmla="*/ 2744726 w 5024146"/>
              <a:gd name="connsiteY10-22" fmla="*/ 1776836 h 2498048"/>
              <a:gd name="connsiteX11-23" fmla="*/ 2744726 w 5024146"/>
              <a:gd name="connsiteY11-24" fmla="*/ 721212 h 2498048"/>
              <a:gd name="connsiteX12-25" fmla="*/ 3247310 w 5024146"/>
              <a:gd name="connsiteY12-26" fmla="*/ 218627 h 2498048"/>
              <a:gd name="connsiteX13-27" fmla="*/ 3775122 w 5024146"/>
              <a:gd name="connsiteY13-28" fmla="*/ 0 h 2498048"/>
              <a:gd name="connsiteX0-29" fmla="*/ 24941 w 5024146"/>
              <a:gd name="connsiteY0-30" fmla="*/ 1246253 h 2498048"/>
              <a:gd name="connsiteX1-31" fmla="*/ 922182 w 5024146"/>
              <a:gd name="connsiteY1-32" fmla="*/ 2143494 h 2498048"/>
              <a:gd name="connsiteX2-33" fmla="*/ 24941 w 5024146"/>
              <a:gd name="connsiteY2-34" fmla="*/ 1246253 h 2498048"/>
              <a:gd name="connsiteX3-35" fmla="*/ 3775122 w 5024146"/>
              <a:gd name="connsiteY3-36" fmla="*/ 0 h 2498048"/>
              <a:gd name="connsiteX4-37" fmla="*/ 4302934 w 5024146"/>
              <a:gd name="connsiteY4-38" fmla="*/ 218627 h 2498048"/>
              <a:gd name="connsiteX5-39" fmla="*/ 4805519 w 5024146"/>
              <a:gd name="connsiteY5-40" fmla="*/ 721212 h 2498048"/>
              <a:gd name="connsiteX6-41" fmla="*/ 4805519 w 5024146"/>
              <a:gd name="connsiteY6-42" fmla="*/ 1776836 h 2498048"/>
              <a:gd name="connsiteX7-43" fmla="*/ 4302934 w 5024146"/>
              <a:gd name="connsiteY7-44" fmla="*/ 2279421 h 2498048"/>
              <a:gd name="connsiteX8-45" fmla="*/ 3247310 w 5024146"/>
              <a:gd name="connsiteY8-46" fmla="*/ 2279421 h 2498048"/>
              <a:gd name="connsiteX9-47" fmla="*/ 2744726 w 5024146"/>
              <a:gd name="connsiteY9-48" fmla="*/ 1776836 h 2498048"/>
              <a:gd name="connsiteX10-49" fmla="*/ 2744726 w 5024146"/>
              <a:gd name="connsiteY10-50" fmla="*/ 721212 h 2498048"/>
              <a:gd name="connsiteX11-51" fmla="*/ 3247310 w 5024146"/>
              <a:gd name="connsiteY11-52" fmla="*/ 218627 h 2498048"/>
              <a:gd name="connsiteX12-53" fmla="*/ 3775122 w 5024146"/>
              <a:gd name="connsiteY12-54" fmla="*/ 0 h 2498048"/>
              <a:gd name="connsiteX0-55" fmla="*/ 1249024 w 2498048"/>
              <a:gd name="connsiteY0-56" fmla="*/ 0 h 2498048"/>
              <a:gd name="connsiteX1-57" fmla="*/ 1776836 w 2498048"/>
              <a:gd name="connsiteY1-58" fmla="*/ 218627 h 2498048"/>
              <a:gd name="connsiteX2-59" fmla="*/ 2279421 w 2498048"/>
              <a:gd name="connsiteY2-60" fmla="*/ 721212 h 2498048"/>
              <a:gd name="connsiteX3-61" fmla="*/ 2279421 w 2498048"/>
              <a:gd name="connsiteY3-62" fmla="*/ 1776836 h 2498048"/>
              <a:gd name="connsiteX4-63" fmla="*/ 1776836 w 2498048"/>
              <a:gd name="connsiteY4-64" fmla="*/ 2279421 h 2498048"/>
              <a:gd name="connsiteX5-65" fmla="*/ 721212 w 2498048"/>
              <a:gd name="connsiteY5-66" fmla="*/ 2279421 h 2498048"/>
              <a:gd name="connsiteX6-67" fmla="*/ 218628 w 2498048"/>
              <a:gd name="connsiteY6-68" fmla="*/ 1776836 h 2498048"/>
              <a:gd name="connsiteX7-69" fmla="*/ 218628 w 2498048"/>
              <a:gd name="connsiteY7-70" fmla="*/ 721212 h 2498048"/>
              <a:gd name="connsiteX8-71" fmla="*/ 721212 w 2498048"/>
              <a:gd name="connsiteY8-72" fmla="*/ 218627 h 2498048"/>
              <a:gd name="connsiteX9-73" fmla="*/ 1249024 w 2498048"/>
              <a:gd name="connsiteY9-74" fmla="*/ 0 h 2498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1"/>
            <a:ext cx="12192001" cy="6858000"/>
          </a:xfrm>
          <a:prstGeom prst="rect">
            <a:avLst/>
          </a:prstGeom>
          <a:blipFill dpi="0" rotWithShape="1">
            <a:blip r:embed="rId1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任意多边形 39"/>
          <p:cNvSpPr/>
          <p:nvPr/>
        </p:nvSpPr>
        <p:spPr>
          <a:xfrm>
            <a:off x="1100797" y="-341224"/>
            <a:ext cx="9959926" cy="7540448"/>
          </a:xfrm>
          <a:custGeom>
            <a:avLst/>
            <a:gdLst>
              <a:gd name="connsiteX0" fmla="*/ 1572046 w 9058502"/>
              <a:gd name="connsiteY0" fmla="*/ 0 h 6858000"/>
              <a:gd name="connsiteX1" fmla="*/ 7486457 w 9058502"/>
              <a:gd name="connsiteY1" fmla="*/ 0 h 6858000"/>
              <a:gd name="connsiteX2" fmla="*/ 7574617 w 9058502"/>
              <a:gd name="connsiteY2" fmla="*/ 76367 h 6858000"/>
              <a:gd name="connsiteX3" fmla="*/ 9058502 w 9058502"/>
              <a:gd name="connsiteY3" fmla="*/ 3429000 h 6858000"/>
              <a:gd name="connsiteX4" fmla="*/ 7574617 w 9058502"/>
              <a:gd name="connsiteY4" fmla="*/ 6781634 h 6858000"/>
              <a:gd name="connsiteX5" fmla="*/ 7486457 w 9058502"/>
              <a:gd name="connsiteY5" fmla="*/ 6858000 h 6858000"/>
              <a:gd name="connsiteX6" fmla="*/ 1572046 w 9058502"/>
              <a:gd name="connsiteY6" fmla="*/ 6858000 h 6858000"/>
              <a:gd name="connsiteX7" fmla="*/ 1483885 w 9058502"/>
              <a:gd name="connsiteY7" fmla="*/ 6781634 h 6858000"/>
              <a:gd name="connsiteX8" fmla="*/ 0 w 9058502"/>
              <a:gd name="connsiteY8" fmla="*/ 3429000 h 6858000"/>
              <a:gd name="connsiteX9" fmla="*/ 1483885 w 9058502"/>
              <a:gd name="connsiteY9" fmla="*/ 76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58502" h="6858000">
                <a:moveTo>
                  <a:pt x="1572046" y="0"/>
                </a:moveTo>
                <a:lnTo>
                  <a:pt x="7486457" y="0"/>
                </a:lnTo>
                <a:lnTo>
                  <a:pt x="7574617" y="76367"/>
                </a:lnTo>
                <a:cubicBezTo>
                  <a:pt x="8486199" y="904893"/>
                  <a:pt x="9058502" y="2100112"/>
                  <a:pt x="9058502" y="3429000"/>
                </a:cubicBezTo>
                <a:cubicBezTo>
                  <a:pt x="9058502" y="4757888"/>
                  <a:pt x="8486199" y="5953108"/>
                  <a:pt x="7574617" y="6781634"/>
                </a:cubicBezTo>
                <a:lnTo>
                  <a:pt x="7486457" y="6858000"/>
                </a:lnTo>
                <a:lnTo>
                  <a:pt x="1572046" y="6858000"/>
                </a:lnTo>
                <a:lnTo>
                  <a:pt x="1483885" y="6781634"/>
                </a:lnTo>
                <a:cubicBezTo>
                  <a:pt x="572304" y="5953108"/>
                  <a:pt x="0" y="4757888"/>
                  <a:pt x="0" y="3429000"/>
                </a:cubicBezTo>
                <a:cubicBezTo>
                  <a:pt x="0" y="2100112"/>
                  <a:pt x="572304" y="904893"/>
                  <a:pt x="1483885" y="76367"/>
                </a:cubicBezTo>
                <a:close/>
              </a:path>
            </a:pathLst>
          </a:cu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5" name="任意多边形 24"/>
          <p:cNvSpPr/>
          <p:nvPr/>
        </p:nvSpPr>
        <p:spPr>
          <a:xfrm rot="16200000">
            <a:off x="2651761" y="-1100252"/>
            <a:ext cx="6857999" cy="9058502"/>
          </a:xfrm>
          <a:custGeom>
            <a:avLst/>
            <a:gdLst>
              <a:gd name="connsiteX0" fmla="*/ 6857999 w 6857999"/>
              <a:gd name="connsiteY0" fmla="*/ 1572046 h 9058502"/>
              <a:gd name="connsiteX1" fmla="*/ 6857999 w 6857999"/>
              <a:gd name="connsiteY1" fmla="*/ 7486457 h 9058502"/>
              <a:gd name="connsiteX2" fmla="*/ 6781632 w 6857999"/>
              <a:gd name="connsiteY2" fmla="*/ 7574617 h 9058502"/>
              <a:gd name="connsiteX3" fmla="*/ 3428999 w 6857999"/>
              <a:gd name="connsiteY3" fmla="*/ 9058502 h 9058502"/>
              <a:gd name="connsiteX4" fmla="*/ 76365 w 6857999"/>
              <a:gd name="connsiteY4" fmla="*/ 7574617 h 9058502"/>
              <a:gd name="connsiteX5" fmla="*/ 0 w 6857999"/>
              <a:gd name="connsiteY5" fmla="*/ 7486458 h 9058502"/>
              <a:gd name="connsiteX6" fmla="*/ 0 w 6857999"/>
              <a:gd name="connsiteY6" fmla="*/ 1572045 h 9058502"/>
              <a:gd name="connsiteX7" fmla="*/ 76365 w 6857999"/>
              <a:gd name="connsiteY7" fmla="*/ 1483885 h 9058502"/>
              <a:gd name="connsiteX8" fmla="*/ 3428999 w 6857999"/>
              <a:gd name="connsiteY8" fmla="*/ 0 h 9058502"/>
              <a:gd name="connsiteX9" fmla="*/ 6781632 w 6857999"/>
              <a:gd name="connsiteY9" fmla="*/ 1483885 h 90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99" h="9058502">
                <a:moveTo>
                  <a:pt x="6857999" y="1572046"/>
                </a:moveTo>
                <a:lnTo>
                  <a:pt x="6857999" y="7486457"/>
                </a:lnTo>
                <a:lnTo>
                  <a:pt x="6781632" y="7574617"/>
                </a:lnTo>
                <a:cubicBezTo>
                  <a:pt x="5953106" y="8486199"/>
                  <a:pt x="4757887" y="9058502"/>
                  <a:pt x="3428999" y="9058502"/>
                </a:cubicBezTo>
                <a:cubicBezTo>
                  <a:pt x="2100111" y="9058502"/>
                  <a:pt x="904891" y="8486199"/>
                  <a:pt x="76365" y="7574617"/>
                </a:cubicBezTo>
                <a:lnTo>
                  <a:pt x="0" y="7486458"/>
                </a:lnTo>
                <a:lnTo>
                  <a:pt x="0" y="1572045"/>
                </a:lnTo>
                <a:lnTo>
                  <a:pt x="76365" y="1483885"/>
                </a:lnTo>
                <a:cubicBezTo>
                  <a:pt x="904891" y="572304"/>
                  <a:pt x="2100111" y="0"/>
                  <a:pt x="3428999" y="0"/>
                </a:cubicBezTo>
                <a:cubicBezTo>
                  <a:pt x="4757887" y="0"/>
                  <a:pt x="5953106" y="572304"/>
                  <a:pt x="6781632" y="1483885"/>
                </a:cubicBez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698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黑体简体" panose="02010601030101010101" pitchFamily="2" charset="-122"/>
            </a:endParaRPr>
          </a:p>
        </p:txBody>
      </p:sp>
      <p:sp>
        <p:nvSpPr>
          <p:cNvPr id="3" name="椭圆 2"/>
          <p:cNvSpPr/>
          <p:nvPr/>
        </p:nvSpPr>
        <p:spPr>
          <a:xfrm>
            <a:off x="2138250" y="-487529"/>
            <a:ext cx="7885021" cy="7885021"/>
          </a:xfrm>
          <a:prstGeom prst="ellipse">
            <a:avLst/>
          </a:prstGeom>
          <a:solidFill>
            <a:schemeClr val="bg1"/>
          </a:solidFill>
          <a:ln>
            <a:noFill/>
          </a:ln>
          <a:effectLst>
            <a:glow rad="228600">
              <a:schemeClr val="tx1">
                <a:lumMod val="50000"/>
                <a:lumOff val="50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644593" y="3856144"/>
            <a:ext cx="6884894" cy="830997"/>
          </a:xfrm>
          <a:prstGeom prst="rect">
            <a:avLst/>
          </a:prstGeom>
          <a:noFill/>
        </p:spPr>
        <p:txBody>
          <a:bodyPr wrap="square" rtlCol="0">
            <a:spAutoFit/>
            <a:scene3d>
              <a:camera prst="orthographicFront"/>
              <a:lightRig rig="threePt" dir="t"/>
            </a:scene3d>
            <a:sp3d contourW="12700"/>
          </a:bodyPr>
          <a:lstStyle/>
          <a:p>
            <a:pPr algn="dist"/>
            <a:r>
              <a:rPr lang="zh-CN" altLang="en-US" sz="4800" dirty="0">
                <a:solidFill>
                  <a:srgbClr val="414141"/>
                </a:solidFill>
                <a:latin typeface="微软雅黑" panose="020B0503020204020204" pitchFamily="34" charset="-122"/>
                <a:ea typeface="微软雅黑" panose="020B0503020204020204" pitchFamily="34" charset="-122"/>
              </a:rPr>
              <a:t>企业及产品介绍</a:t>
            </a:r>
          </a:p>
        </p:txBody>
      </p:sp>
      <p:sp>
        <p:nvSpPr>
          <p:cNvPr id="42" name="文本框 41"/>
          <p:cNvSpPr txBox="1"/>
          <p:nvPr/>
        </p:nvSpPr>
        <p:spPr>
          <a:xfrm>
            <a:off x="5155587" y="2717321"/>
            <a:ext cx="1890261" cy="1015663"/>
          </a:xfrm>
          <a:prstGeom prst="rect">
            <a:avLst/>
          </a:prstGeom>
          <a:noFill/>
          <a:effectLst>
            <a:outerShdw blurRad="254000" dist="63500" dir="2700000" algn="tl" rotWithShape="0">
              <a:prstClr val="black">
                <a:alpha val="30000"/>
              </a:prstClr>
            </a:outerShdw>
          </a:effectLst>
        </p:spPr>
        <p:txBody>
          <a:bodyPr wrap="none" rtlCol="0">
            <a:spAutoFit/>
            <a:scene3d>
              <a:camera prst="orthographicFront"/>
              <a:lightRig rig="threePt" dir="t"/>
            </a:scene3d>
            <a:sp3d contourW="12700"/>
          </a:bodyPr>
          <a:lstStyle/>
          <a:p>
            <a:pPr algn="ctr"/>
            <a:r>
              <a:rPr lang="en-US" altLang="zh-CN" sz="6000" dirty="0">
                <a:solidFill>
                  <a:srgbClr val="1D4C77"/>
                </a:solidFill>
                <a:latin typeface="Century Gothic" panose="020B0502020202020204" pitchFamily="34" charset="0"/>
                <a:ea typeface="方正黑体简体" panose="02010601030101010101" pitchFamily="2" charset="-122"/>
              </a:rPr>
              <a:t>2020</a:t>
            </a:r>
            <a:endParaRPr lang="zh-CN" altLang="en-US" sz="6000" dirty="0">
              <a:solidFill>
                <a:srgbClr val="1D4C77"/>
              </a:solidFill>
              <a:latin typeface="Century Gothic" panose="020B0502020202020204" pitchFamily="34" charset="0"/>
              <a:ea typeface="方正黑体简体" panose="02010601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585" y="1396419"/>
            <a:ext cx="2800350" cy="1123950"/>
          </a:xfrm>
          <a:prstGeom prst="rect">
            <a:avLst/>
          </a:prstGeom>
        </p:spPr>
      </p:pic>
      <p:sp>
        <p:nvSpPr>
          <p:cNvPr id="2" name="TextBox 1"/>
          <p:cNvSpPr txBox="1"/>
          <p:nvPr/>
        </p:nvSpPr>
        <p:spPr>
          <a:xfrm>
            <a:off x="3132083" y="5028364"/>
            <a:ext cx="6169572" cy="461665"/>
          </a:xfrm>
          <a:prstGeom prst="rect">
            <a:avLst/>
          </a:prstGeom>
          <a:noFill/>
        </p:spPr>
        <p:txBody>
          <a:bodyPr wrap="square" rtlCol="0">
            <a:spAutoFit/>
          </a:bodyPr>
          <a:lstStyle/>
          <a:p>
            <a:pPr algn="ctr"/>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Company and Product Introductions</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7342075"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无菌</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医疗器械注册证</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366" y="1315330"/>
            <a:ext cx="3621269" cy="5196838"/>
          </a:xfrm>
          <a:prstGeom prst="rect">
            <a:avLst/>
          </a:prstGeom>
        </p:spPr>
      </p:pic>
      <p:sp>
        <p:nvSpPr>
          <p:cNvPr id="12" name="TextBox 11"/>
          <p:cNvSpPr txBox="1"/>
          <p:nvPr/>
        </p:nvSpPr>
        <p:spPr>
          <a:xfrm>
            <a:off x="1979079" y="990991"/>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Registration Certificate For Medical Device </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698300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无菌</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省所检验报告</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650" y="1315199"/>
            <a:ext cx="3891372" cy="550641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236" y="1315329"/>
            <a:ext cx="3889031" cy="5515815"/>
          </a:xfrm>
          <a:prstGeom prst="rect">
            <a:avLst/>
          </a:prstGeom>
        </p:spPr>
      </p:pic>
      <p:sp>
        <p:nvSpPr>
          <p:cNvPr id="10" name="TextBox 9"/>
          <p:cNvSpPr txBox="1"/>
          <p:nvPr/>
        </p:nvSpPr>
        <p:spPr>
          <a:xfrm>
            <a:off x="3168417" y="951034"/>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Test Report </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604043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国家防疫物资重点保障名单</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11" name="矩形 10"/>
          <p:cNvSpPr/>
          <p:nvPr/>
        </p:nvSpPr>
        <p:spPr>
          <a:xfrm>
            <a:off x="2095191" y="1655342"/>
            <a:ext cx="8311552" cy="56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我公司位列国家防疫物资重点保障名单中</a:t>
            </a:r>
          </a:p>
        </p:txBody>
      </p:sp>
      <p:sp>
        <p:nvSpPr>
          <p:cNvPr id="2" name="TextBox 1"/>
          <p:cNvSpPr txBox="1"/>
          <p:nvPr/>
        </p:nvSpPr>
        <p:spPr>
          <a:xfrm>
            <a:off x="2095191" y="2254837"/>
            <a:ext cx="831155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Our company is one of keynote enterprises for epidemic prevention and control guarantee.</a:t>
            </a:r>
          </a:p>
        </p:txBody>
      </p:sp>
      <p:sp>
        <p:nvSpPr>
          <p:cNvPr id="10" name="TextBox 9"/>
          <p:cNvSpPr txBox="1"/>
          <p:nvPr/>
        </p:nvSpPr>
        <p:spPr>
          <a:xfrm>
            <a:off x="1731580" y="1120083"/>
            <a:ext cx="90387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Enterprises for Epidemic Prevention &amp; Control Guarantee </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03</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249642" y="4554194"/>
            <a:ext cx="2142889" cy="523220"/>
          </a:xfrm>
          <a:prstGeom prst="rect">
            <a:avLst/>
          </a:prstGeom>
          <a:noFill/>
        </p:spPr>
        <p:txBody>
          <a:bodyPr wrap="square" rtlCol="0">
            <a:spAutoFit/>
            <a:scene3d>
              <a:camera prst="orthographicFront"/>
              <a:lightRig rig="threePt" dir="t"/>
            </a:scene3d>
            <a:sp3d contourW="12700"/>
          </a:bodyPr>
          <a:lstStyle/>
          <a:p>
            <a:pPr algn="dist"/>
            <a:r>
              <a:rPr lang="en-US" altLang="zh-CN" sz="2800" b="1" spc="300" dirty="0">
                <a:solidFill>
                  <a:srgbClr val="595959"/>
                </a:solidFill>
                <a:latin typeface="Agency FB" panose="020B0503020202020204" pitchFamily="34" charset="0"/>
                <a:ea typeface="方正黑体简体" panose="02010601030101010101" pitchFamily="2" charset="-122"/>
              </a:rPr>
              <a:t>PART TWO</a:t>
            </a:r>
            <a:endParaRPr lang="zh-CN" altLang="en-US" sz="2800" b="1" spc="300" dirty="0">
              <a:solidFill>
                <a:srgbClr val="595959"/>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75213" y="2796351"/>
            <a:ext cx="2441694"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资质证照</a:t>
            </a: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0193" y="4023957"/>
            <a:ext cx="3397710" cy="461665"/>
          </a:xfrm>
          <a:prstGeom prst="rect">
            <a:avLst/>
          </a:prstGeom>
          <a:noFill/>
        </p:spPr>
        <p:txBody>
          <a:bodyPr wrap="square" rtlCol="0">
            <a:spAutoFit/>
          </a:bodyPr>
          <a:lstStyle/>
          <a:p>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Qualification Certificate</a:t>
            </a:r>
          </a:p>
        </p:txBody>
      </p:sp>
      <p:sp>
        <p:nvSpPr>
          <p:cNvPr id="10" name="文本框 9"/>
          <p:cNvSpPr txBox="1"/>
          <p:nvPr/>
        </p:nvSpPr>
        <p:spPr>
          <a:xfrm>
            <a:off x="8758590" y="2919461"/>
            <a:ext cx="1640193"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出口资质</a:t>
            </a:r>
          </a:p>
        </p:txBody>
      </p:sp>
      <p:cxnSp>
        <p:nvCxnSpPr>
          <p:cNvPr id="21" name="直接连接符 7"/>
          <p:cNvCxnSpPr/>
          <p:nvPr/>
        </p:nvCxnSpPr>
        <p:spPr>
          <a:xfrm>
            <a:off x="8093157" y="318213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5700600"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出口资质</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国家出口防控物资白名单</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10" name="矩形 9"/>
          <p:cNvSpPr/>
          <p:nvPr/>
        </p:nvSpPr>
        <p:spPr>
          <a:xfrm>
            <a:off x="1761701" y="1269431"/>
            <a:ext cx="8311552" cy="56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我公司位列商务部海关总署和药监局三部门联合发布的医疗物资出口企业名录中</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458" y="2635625"/>
            <a:ext cx="6461173" cy="217143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625" y="5164037"/>
            <a:ext cx="4838839" cy="849064"/>
          </a:xfrm>
          <a:prstGeom prst="rect">
            <a:avLst/>
          </a:prstGeom>
        </p:spPr>
      </p:pic>
      <p:sp>
        <p:nvSpPr>
          <p:cNvPr id="2" name="TextBox 1"/>
          <p:cNvSpPr txBox="1"/>
          <p:nvPr/>
        </p:nvSpPr>
        <p:spPr>
          <a:xfrm>
            <a:off x="1761702" y="1942382"/>
            <a:ext cx="8438248" cy="646331"/>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Our company was on the Export List of Medical Supplies according to the announcement of the Ministry of Commerce, the General Administration of Customs and the National Medical Products Administration on Conducting the Export of Medical Supplies in an Orderly Manner.</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315342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出口资质</a:t>
            </a:r>
            <a:r>
              <a:rPr lang="en-US" altLang="zh-CN" sz="2800" b="1" dirty="0">
                <a:solidFill>
                  <a:srgbClr val="414141"/>
                </a:solidFill>
                <a:ea typeface="方正黑体简体" panose="02010601030101010101" pitchFamily="2" charset="-122"/>
              </a:rPr>
              <a:t>-ISO13485</a:t>
            </a:r>
            <a:endParaRPr lang="zh-CN" altLang="en-US" sz="2800" b="1" dirty="0">
              <a:solidFill>
                <a:srgbClr val="414141"/>
              </a:solidFill>
              <a:ea typeface="方正黑体简体" panose="02010601030101010101" pitchFamily="2" charset="-122"/>
            </a:endParaRP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0706" y="1460694"/>
            <a:ext cx="3782676" cy="534923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804" y="1460694"/>
            <a:ext cx="3782676" cy="5349238"/>
          </a:xfrm>
          <a:prstGeom prst="rect">
            <a:avLst/>
          </a:prstGeom>
        </p:spPr>
      </p:pic>
      <p:sp>
        <p:nvSpPr>
          <p:cNvPr id="10" name="TextBox 9"/>
          <p:cNvSpPr txBox="1"/>
          <p:nvPr/>
        </p:nvSpPr>
        <p:spPr>
          <a:xfrm>
            <a:off x="3145098" y="1053596"/>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ISO13485 </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4342765"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出口资质</a:t>
            </a:r>
            <a:r>
              <a:rPr lang="en-US" altLang="zh-CN" sz="2800" b="1" dirty="0">
                <a:solidFill>
                  <a:srgbClr val="414141"/>
                </a:solidFill>
                <a:ea typeface="方正黑体简体" panose="02010601030101010101" pitchFamily="2" charset="-122"/>
              </a:rPr>
              <a:t>-NELSON检测报告</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529" y="1611506"/>
            <a:ext cx="3777288" cy="489648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0392" y="1608966"/>
            <a:ext cx="3781207" cy="4901564"/>
          </a:xfrm>
          <a:prstGeom prst="rect">
            <a:avLst/>
          </a:prstGeom>
        </p:spPr>
      </p:pic>
      <p:sp>
        <p:nvSpPr>
          <p:cNvPr id="10" name="TextBox 9"/>
          <p:cNvSpPr txBox="1"/>
          <p:nvPr/>
        </p:nvSpPr>
        <p:spPr>
          <a:xfrm>
            <a:off x="3145098" y="1053596"/>
            <a:ext cx="8647387" cy="3683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a:t>
            </a:r>
            <a:r>
              <a:rPr lang="en-US" altLang="zh-CN" b="1" dirty="0">
                <a:solidFill>
                  <a:srgbClr val="414141"/>
                </a:solidFill>
                <a:ea typeface="方正黑体简体" panose="02010601030101010101" pitchFamily="2" charset="-122"/>
                <a:sym typeface="+mn-ea"/>
              </a:rPr>
              <a:t>NELSON</a:t>
            </a:r>
            <a:r>
              <a:rPr lang="en-US" dirty="0">
                <a:latin typeface="Times New Roman" panose="02020603050405020304" pitchFamily="18" charset="0"/>
                <a:cs typeface="Times New Roman" panose="02020603050405020304" pitchFamily="18" charset="0"/>
              </a:rPr>
              <a:t> </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04</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249642" y="4554194"/>
            <a:ext cx="2142889" cy="523220"/>
          </a:xfrm>
          <a:prstGeom prst="rect">
            <a:avLst/>
          </a:prstGeom>
          <a:noFill/>
        </p:spPr>
        <p:txBody>
          <a:bodyPr wrap="square" rtlCol="0">
            <a:spAutoFit/>
            <a:scene3d>
              <a:camera prst="orthographicFront"/>
              <a:lightRig rig="threePt" dir="t"/>
            </a:scene3d>
            <a:sp3d contourW="12700"/>
          </a:bodyPr>
          <a:lstStyle/>
          <a:p>
            <a:pPr algn="dist"/>
            <a:r>
              <a:rPr lang="en-US" altLang="zh-CN" sz="2800" b="1" spc="300" dirty="0">
                <a:solidFill>
                  <a:srgbClr val="595959"/>
                </a:solidFill>
                <a:latin typeface="Agency FB" panose="020B0503020202020204" pitchFamily="34" charset="0"/>
                <a:ea typeface="方正黑体简体" panose="02010601030101010101" pitchFamily="2" charset="-122"/>
              </a:rPr>
              <a:t>PART TWO</a:t>
            </a:r>
            <a:endParaRPr lang="zh-CN" altLang="en-US" sz="2800" b="1" spc="300" dirty="0">
              <a:solidFill>
                <a:srgbClr val="595959"/>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75213" y="2796351"/>
            <a:ext cx="4134465"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产品及包装展示</a:t>
            </a: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42445" y="4148332"/>
            <a:ext cx="3039802" cy="461665"/>
          </a:xfrm>
          <a:prstGeom prst="rect">
            <a:avLst/>
          </a:prstGeom>
          <a:noFill/>
        </p:spPr>
        <p:txBody>
          <a:bodyPr wrap="square" rtlCol="0">
            <a:spAutoFit/>
          </a:bodyPr>
          <a:lstStyle/>
          <a:p>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Products &amp; Packaging </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产品展示</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4" name="TextBox 3"/>
          <p:cNvSpPr txBox="1"/>
          <p:nvPr/>
        </p:nvSpPr>
        <p:spPr>
          <a:xfrm>
            <a:off x="3453199" y="508286"/>
            <a:ext cx="201168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PRODUCT  INFO</a:t>
            </a:r>
          </a:p>
        </p:txBody>
      </p:sp>
      <p:sp>
        <p:nvSpPr>
          <p:cNvPr id="32" name="矩形 31"/>
          <p:cNvSpPr/>
          <p:nvPr/>
        </p:nvSpPr>
        <p:spPr>
          <a:xfrm>
            <a:off x="3346453" y="2359360"/>
            <a:ext cx="6152710"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3700011" y="2515972"/>
            <a:ext cx="4166041" cy="663726"/>
            <a:chOff x="5591150" y="1338211"/>
            <a:chExt cx="4166041" cy="663726"/>
          </a:xfrm>
        </p:grpSpPr>
        <p:sp>
          <p:nvSpPr>
            <p:cNvPr id="37" name="文本框 36"/>
            <p:cNvSpPr txBox="1"/>
            <p:nvPr/>
          </p:nvSpPr>
          <p:spPr>
            <a:xfrm>
              <a:off x="6503451" y="1405859"/>
              <a:ext cx="325374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无菌</a:t>
              </a:r>
              <a:r>
                <a:rPr lang="en-US" altLang="zh-CN" sz="2800" b="1" dirty="0">
                  <a:solidFill>
                    <a:schemeClr val="tx1">
                      <a:lumMod val="75000"/>
                      <a:lumOff val="25000"/>
                    </a:schemeClr>
                  </a:solidFill>
                  <a:ea typeface="方正黑体简体" panose="02010601030101010101" pitchFamily="2" charset="-122"/>
                </a:rPr>
                <a:t>)</a:t>
              </a:r>
              <a:endParaRPr lang="zh-CN" altLang="en-US" i="1" dirty="0">
                <a:solidFill>
                  <a:schemeClr val="tx1">
                    <a:lumMod val="75000"/>
                    <a:lumOff val="25000"/>
                  </a:schemeClr>
                </a:solidFill>
                <a:ea typeface="方正黑体简体" panose="02010601030101010101" pitchFamily="2" charset="-122"/>
              </a:endParaRPr>
            </a:p>
          </p:txBody>
        </p:sp>
        <p:sp>
          <p:nvSpPr>
            <p:cNvPr id="35" name="椭圆 34"/>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0">
                                      <p:stCondLst>
                                        <p:cond delay="250"/>
                                      </p:stCondLst>
                                      <p:childTnLst>
                                        <p:set>
                                          <p:cBhvr>
                                            <p:cTn id="10" dur="1" fill="hold">
                                              <p:stCondLst>
                                                <p:cond delay="0"/>
                                              </p:stCondLst>
                                            </p:cTn>
                                            <p:tgtEl>
                                              <p:spTgt spid="33"/>
                                            </p:tgtEl>
                                            <p:attrNameLst>
                                              <p:attrName>style.visibility</p:attrName>
                                            </p:attrNameLst>
                                          </p:cBhvr>
                                          <p:to>
                                            <p:strVal val="visible"/>
                                          </p:to>
                                        </p:set>
                                        <p:anim calcmode="lin" valueType="num" p14:bounceEnd="40000">
                                          <p:cBhvr additive="base">
                                            <p:cTn id="11" dur="75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750" fill="hold"/>
                                            <p:tgtEl>
                                              <p:spTgt spid="33"/>
                                            </p:tgtEl>
                                            <p:attrNameLst>
                                              <p:attrName>ppt_x</p:attrName>
                                            </p:attrNameLst>
                                          </p:cBhvr>
                                          <p:tavLst>
                                            <p:tav tm="0">
                                              <p:val>
                                                <p:strVal val="1+#ppt_w/2"/>
                                              </p:val>
                                            </p:tav>
                                            <p:tav tm="100000">
                                              <p:val>
                                                <p:strVal val="#ppt_x"/>
                                              </p:val>
                                            </p:tav>
                                          </p:tavLst>
                                        </p:anim>
                                        <p:anim calcmode="lin" valueType="num">
                                          <p:cBhvr additive="base">
                                            <p:cTn id="12" dur="75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4828566" cy="954107"/>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产品展示</a:t>
            </a:r>
            <a:r>
              <a:rPr lang="en-US" altLang="zh-CN" sz="2800" b="1" dirty="0">
                <a:solidFill>
                  <a:srgbClr val="414141"/>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无菌</a:t>
            </a:r>
            <a:r>
              <a:rPr lang="en-US" altLang="zh-CN" sz="2800" b="1" dirty="0">
                <a:solidFill>
                  <a:schemeClr val="tx1">
                    <a:lumMod val="75000"/>
                    <a:lumOff val="25000"/>
                  </a:schemeClr>
                </a:solidFill>
                <a:ea typeface="方正黑体简体" panose="02010601030101010101" pitchFamily="2" charset="-122"/>
              </a:rPr>
              <a:t>)</a:t>
            </a:r>
            <a:endParaRPr lang="zh-CN" altLang="en-US" sz="2800" i="1" dirty="0">
              <a:solidFill>
                <a:schemeClr val="tx1">
                  <a:lumMod val="75000"/>
                  <a:lumOff val="25000"/>
                </a:schemeClr>
              </a:solidFill>
              <a:ea typeface="方正黑体简体" panose="02010601030101010101" pitchFamily="2" charset="-122"/>
            </a:endParaRPr>
          </a:p>
          <a:p>
            <a:endParaRPr lang="zh-CN" altLang="en-US" sz="2800" b="1" dirty="0">
              <a:solidFill>
                <a:srgbClr val="414141"/>
              </a:solidFill>
              <a:ea typeface="方正黑体简体" panose="02010601030101010101" pitchFamily="2" charset="-122"/>
            </a:endParaRP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637" y="2300455"/>
            <a:ext cx="4127500" cy="3200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矩形 12"/>
          <p:cNvSpPr/>
          <p:nvPr/>
        </p:nvSpPr>
        <p:spPr>
          <a:xfrm>
            <a:off x="1583909" y="1013770"/>
            <a:ext cx="5789965" cy="633824"/>
          </a:xfrm>
          <a:prstGeom prst="rect">
            <a:avLst/>
          </a:prstGeom>
          <a:solidFill>
            <a:srgbClr val="1D4C77"/>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7"/>
          <p:cNvSpPr txBox="1"/>
          <p:nvPr/>
        </p:nvSpPr>
        <p:spPr>
          <a:xfrm>
            <a:off x="1596488" y="1093366"/>
            <a:ext cx="5789964" cy="410845"/>
          </a:xfrm>
          <a:prstGeom prst="rect">
            <a:avLst/>
          </a:prstGeom>
          <a:noFill/>
        </p:spPr>
        <p:txBody>
          <a:bodyPr wrap="square" rtlCol="0">
            <a:spAutoFit/>
          </a:bodyPr>
          <a:lstStyle/>
          <a:p>
            <a:pPr algn="ctr">
              <a:lnSpc>
                <a:spcPct val="130000"/>
              </a:lnSpc>
            </a:pPr>
            <a:r>
              <a:rPr lang="en-US" altLang="zh-CN" sz="1600" dirty="0">
                <a:solidFill>
                  <a:schemeClr val="bg1"/>
                </a:solidFill>
                <a:latin typeface="方正黑体简体" panose="02010601030101010101" pitchFamily="2" charset="-122"/>
                <a:ea typeface="方正黑体简体" panose="02010601030101010101" pitchFamily="2" charset="-122"/>
                <a:cs typeface="+mn-ea"/>
                <a:sym typeface="+mn-lt"/>
              </a:rPr>
              <a:t>N95</a:t>
            </a:r>
            <a:r>
              <a:rPr lang="zh-CN" altLang="en-US" sz="1600" dirty="0">
                <a:solidFill>
                  <a:schemeClr val="bg1"/>
                </a:solidFill>
                <a:latin typeface="方正黑体简体" panose="02010601030101010101" pitchFamily="2" charset="-122"/>
                <a:ea typeface="方正黑体简体" panose="02010601030101010101" pitchFamily="2" charset="-122"/>
                <a:cs typeface="+mn-ea"/>
                <a:sym typeface="+mn-lt"/>
              </a:rPr>
              <a:t>滤料级别（对非油性颗粒）过滤效率达</a:t>
            </a:r>
            <a:r>
              <a:rPr lang="en-US" altLang="zh-CN" sz="1600" dirty="0">
                <a:solidFill>
                  <a:srgbClr val="C00000"/>
                </a:solidFill>
                <a:latin typeface="方正黑体简体" panose="02010601030101010101" pitchFamily="2" charset="-122"/>
                <a:ea typeface="方正黑体简体" panose="02010601030101010101" pitchFamily="2" charset="-122"/>
                <a:cs typeface="+mn-ea"/>
                <a:sym typeface="+mn-lt"/>
              </a:rPr>
              <a:t>95%</a:t>
            </a:r>
            <a:r>
              <a:rPr lang="zh-CN" altLang="en-US" sz="1600" dirty="0">
                <a:solidFill>
                  <a:schemeClr val="bg1"/>
                </a:solidFill>
                <a:latin typeface="方正黑体简体" panose="02010601030101010101" pitchFamily="2" charset="-122"/>
                <a:ea typeface="方正黑体简体" panose="02010601030101010101" pitchFamily="2" charset="-122"/>
                <a:cs typeface="+mn-ea"/>
                <a:sym typeface="+mn-lt"/>
              </a:rPr>
              <a:t>以上</a:t>
            </a:r>
            <a:endParaRPr lang="en-US" altLang="zh-CN" sz="16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5" name="燕尾形 4"/>
          <p:cNvSpPr/>
          <p:nvPr/>
        </p:nvSpPr>
        <p:spPr>
          <a:xfrm>
            <a:off x="5779926" y="2596223"/>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燕尾形 14"/>
          <p:cNvSpPr/>
          <p:nvPr/>
        </p:nvSpPr>
        <p:spPr>
          <a:xfrm>
            <a:off x="6136186" y="2596223"/>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燕尾形 15"/>
          <p:cNvSpPr/>
          <p:nvPr/>
        </p:nvSpPr>
        <p:spPr>
          <a:xfrm>
            <a:off x="6492446" y="2596223"/>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文本框 6"/>
          <p:cNvSpPr txBox="1"/>
          <p:nvPr/>
        </p:nvSpPr>
        <p:spPr>
          <a:xfrm>
            <a:off x="7288091" y="2268181"/>
            <a:ext cx="3494001" cy="523220"/>
          </a:xfrm>
          <a:prstGeom prst="rect">
            <a:avLst/>
          </a:prstGeom>
          <a:noFill/>
        </p:spPr>
        <p:txBody>
          <a:bodyPr wrap="square" rtlCol="0">
            <a:spAutoFit/>
          </a:bodyPr>
          <a:lstStyle/>
          <a:p>
            <a:r>
              <a:rPr kumimoji="1" lang="zh-CN" altLang="en-US" sz="1400" dirty="0">
                <a:latin typeface="微软雅黑" panose="020B0503020204020204" pitchFamily="34" charset="-122"/>
                <a:ea typeface="微软雅黑" panose="020B0503020204020204" pitchFamily="34" charset="-122"/>
              </a:rPr>
              <a:t>口罩外形为立体折叠型，外层为无纺布层，防水、抗湿；起到初步阻隔和过滤作用。</a:t>
            </a:r>
          </a:p>
        </p:txBody>
      </p:sp>
      <p:sp>
        <p:nvSpPr>
          <p:cNvPr id="18" name="文本框 17"/>
          <p:cNvSpPr txBox="1"/>
          <p:nvPr/>
        </p:nvSpPr>
        <p:spPr>
          <a:xfrm>
            <a:off x="7288091" y="3693135"/>
            <a:ext cx="3415767" cy="523220"/>
          </a:xfrm>
          <a:prstGeom prst="rect">
            <a:avLst/>
          </a:prstGeom>
          <a:noFill/>
        </p:spPr>
        <p:txBody>
          <a:bodyPr wrap="square" rtlCol="0">
            <a:spAutoFit/>
          </a:bodyPr>
          <a:lstStyle/>
          <a:p>
            <a:r>
              <a:rPr kumimoji="1" lang="zh-CN" altLang="en-US" sz="1400" dirty="0">
                <a:latin typeface="微软雅黑" panose="020B0503020204020204" pitchFamily="34" charset="-122"/>
                <a:ea typeface="微软雅黑" panose="020B0503020204020204" pitchFamily="34" charset="-122"/>
              </a:rPr>
              <a:t>中层为熔喷布过滤层，有效阻隔细菌、飞沫、血液、体液、分泌物等颗粒物。</a:t>
            </a:r>
          </a:p>
        </p:txBody>
      </p:sp>
      <p:sp>
        <p:nvSpPr>
          <p:cNvPr id="19" name="文本框 18"/>
          <p:cNvSpPr txBox="1"/>
          <p:nvPr/>
        </p:nvSpPr>
        <p:spPr>
          <a:xfrm>
            <a:off x="7288091" y="4999752"/>
            <a:ext cx="3410445" cy="307777"/>
          </a:xfrm>
          <a:prstGeom prst="rect">
            <a:avLst/>
          </a:prstGeom>
          <a:noFill/>
        </p:spPr>
        <p:txBody>
          <a:bodyPr wrap="square" rtlCol="0">
            <a:spAutoFit/>
          </a:bodyPr>
          <a:lstStyle/>
          <a:p>
            <a:r>
              <a:rPr kumimoji="1" lang="zh-CN" altLang="en-US" sz="1400" dirty="0">
                <a:latin typeface="微软雅黑" panose="020B0503020204020204" pitchFamily="34" charset="-122"/>
                <a:ea typeface="微软雅黑" panose="020B0503020204020204" pitchFamily="34" charset="-122"/>
              </a:rPr>
              <a:t>内层为无纺布层，无毒无刺激，佩戴舒适。</a:t>
            </a:r>
          </a:p>
        </p:txBody>
      </p:sp>
      <p:sp>
        <p:nvSpPr>
          <p:cNvPr id="20" name="燕尾形 19"/>
          <p:cNvSpPr/>
          <p:nvPr/>
        </p:nvSpPr>
        <p:spPr>
          <a:xfrm>
            <a:off x="5779926" y="3829277"/>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燕尾形 20"/>
          <p:cNvSpPr/>
          <p:nvPr/>
        </p:nvSpPr>
        <p:spPr>
          <a:xfrm>
            <a:off x="6136186" y="3829277"/>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燕尾形 21"/>
          <p:cNvSpPr/>
          <p:nvPr/>
        </p:nvSpPr>
        <p:spPr>
          <a:xfrm>
            <a:off x="6492446" y="3829277"/>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3" name="燕尾形 22"/>
          <p:cNvSpPr/>
          <p:nvPr/>
        </p:nvSpPr>
        <p:spPr>
          <a:xfrm>
            <a:off x="5791801" y="5062331"/>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燕尾形 23"/>
          <p:cNvSpPr/>
          <p:nvPr/>
        </p:nvSpPr>
        <p:spPr>
          <a:xfrm>
            <a:off x="6148061" y="5062331"/>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5" name="燕尾形 24"/>
          <p:cNvSpPr/>
          <p:nvPr/>
        </p:nvSpPr>
        <p:spPr>
          <a:xfrm>
            <a:off x="6504321" y="5062331"/>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爆炸形 2 7"/>
          <p:cNvSpPr/>
          <p:nvPr/>
        </p:nvSpPr>
        <p:spPr>
          <a:xfrm>
            <a:off x="3531371" y="2870696"/>
            <a:ext cx="1634523" cy="111648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无菌</a:t>
            </a:r>
          </a:p>
        </p:txBody>
      </p:sp>
      <p:sp>
        <p:nvSpPr>
          <p:cNvPr id="10" name="矩形 9"/>
          <p:cNvSpPr/>
          <p:nvPr/>
        </p:nvSpPr>
        <p:spPr>
          <a:xfrm>
            <a:off x="1184547" y="4999815"/>
            <a:ext cx="2968049" cy="56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规格：</a:t>
            </a:r>
            <a:r>
              <a:rPr kumimoji="1" lang="en-US" altLang="zh-CN" dirty="0"/>
              <a:t>16.5cm</a:t>
            </a:r>
            <a:r>
              <a:rPr kumimoji="1" lang="zh-CN" altLang="en-US" dirty="0"/>
              <a:t> * </a:t>
            </a:r>
            <a:r>
              <a:rPr kumimoji="1" lang="en-US" altLang="zh-CN" dirty="0"/>
              <a:t>11cm</a:t>
            </a:r>
            <a:r>
              <a:rPr kumimoji="1" lang="zh-CN" altLang="en-US" dirty="0"/>
              <a:t>       </a:t>
            </a:r>
          </a:p>
        </p:txBody>
      </p:sp>
      <p:sp>
        <p:nvSpPr>
          <p:cNvPr id="26" name="矩形 25"/>
          <p:cNvSpPr/>
          <p:nvPr/>
        </p:nvSpPr>
        <p:spPr>
          <a:xfrm>
            <a:off x="7373874" y="1013770"/>
            <a:ext cx="3408219" cy="633824"/>
          </a:xfrm>
          <a:prstGeom prst="rect">
            <a:avLst/>
          </a:prstGeom>
          <a:solidFill>
            <a:srgbClr val="1D4C77"/>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635132" y="1103550"/>
            <a:ext cx="3325091"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zh-CN" altLang="en-GB" sz="1600" dirty="0">
                <a:solidFill>
                  <a:schemeClr val="bg1"/>
                </a:solidFill>
                <a:latin typeface="微软雅黑" panose="020B0503020204020204" pitchFamily="34" charset="-122"/>
                <a:ea typeface="微软雅黑" panose="020B0503020204020204" pitchFamily="34" charset="-122"/>
              </a:rPr>
              <a:t>执行标准</a:t>
            </a:r>
            <a:r>
              <a:rPr kumimoji="1" lang="zh-CN" altLang="en-US" sz="1600" dirty="0">
                <a:solidFill>
                  <a:schemeClr val="bg1"/>
                </a:solidFill>
                <a:latin typeface="微软雅黑" panose="020B0503020204020204" pitchFamily="34" charset="-122"/>
                <a:ea typeface="微软雅黑" panose="020B0503020204020204" pitchFamily="34" charset="-122"/>
              </a:rPr>
              <a:t>：</a:t>
            </a:r>
            <a:r>
              <a:rPr kumimoji="1" lang="en-GB" altLang="zh-CN" sz="1600" dirty="0">
                <a:solidFill>
                  <a:schemeClr val="bg1"/>
                </a:solidFill>
                <a:latin typeface="微软雅黑" panose="020B0503020204020204" pitchFamily="34" charset="-122"/>
                <a:ea typeface="微软雅黑" panose="020B0503020204020204" pitchFamily="34" charset="-122"/>
              </a:rPr>
              <a:t>GB 19083-2010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6504321" y="541693"/>
            <a:ext cx="201168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PRODUCT  INFO</a:t>
            </a:r>
          </a:p>
        </p:txBody>
      </p:sp>
      <p:sp>
        <p:nvSpPr>
          <p:cNvPr id="6" name="TextBox 5"/>
          <p:cNvSpPr txBox="1"/>
          <p:nvPr/>
        </p:nvSpPr>
        <p:spPr>
          <a:xfrm>
            <a:off x="2054711" y="1647594"/>
            <a:ext cx="8649148" cy="26035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 N95filter material level (Filters at least 95% of airborne particles. No resistant to oil.)                        Executive Standard  GB 19083-2010</a:t>
            </a:r>
          </a:p>
        </p:txBody>
      </p:sp>
      <p:sp>
        <p:nvSpPr>
          <p:cNvPr id="9" name="TextBox 8"/>
          <p:cNvSpPr txBox="1"/>
          <p:nvPr/>
        </p:nvSpPr>
        <p:spPr>
          <a:xfrm>
            <a:off x="7288092" y="2888507"/>
            <a:ext cx="3494000" cy="769441"/>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It is a three-dimensional folding mask, which the outer layer is a non-woven fabrics layer, which is waterproof and moisture-resistant, plays the role of preliminary barrier and filtering.</a:t>
            </a:r>
          </a:p>
        </p:txBody>
      </p:sp>
      <p:sp>
        <p:nvSpPr>
          <p:cNvPr id="30" name="TextBox 29"/>
          <p:cNvSpPr txBox="1"/>
          <p:nvPr/>
        </p:nvSpPr>
        <p:spPr>
          <a:xfrm>
            <a:off x="7322154" y="4288805"/>
            <a:ext cx="3376382" cy="600164"/>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middle layer is a melt-blown fabrics filter layer, which effectively blocks particles such as bacteria, droplets, blood, body fluids, and secretions. </a:t>
            </a:r>
          </a:p>
        </p:txBody>
      </p:sp>
      <p:sp>
        <p:nvSpPr>
          <p:cNvPr id="11" name="TextBox 10"/>
          <p:cNvSpPr txBox="1"/>
          <p:nvPr/>
        </p:nvSpPr>
        <p:spPr>
          <a:xfrm>
            <a:off x="7332662" y="5342980"/>
            <a:ext cx="3312084" cy="707886"/>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inner layer is a non-woven fabric layer, which is non-toxic, non-irritating and comfortable to wear.</a:t>
            </a:r>
          </a:p>
          <a:p>
            <a:endParaRPr lang="en-US"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任意多边形 61"/>
          <p:cNvSpPr/>
          <p:nvPr/>
        </p:nvSpPr>
        <p:spPr>
          <a:xfrm>
            <a:off x="1072926" y="-8632"/>
            <a:ext cx="10639698"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9698" h="6866632">
                <a:moveTo>
                  <a:pt x="1572046" y="0"/>
                </a:moveTo>
                <a:lnTo>
                  <a:pt x="5264571" y="0"/>
                </a:lnTo>
                <a:lnTo>
                  <a:pt x="7486457" y="0"/>
                </a:lnTo>
                <a:lnTo>
                  <a:pt x="10639698" y="0"/>
                </a:lnTo>
                <a:lnTo>
                  <a:pt x="10639698" y="6857554"/>
                </a:lnTo>
                <a:lnTo>
                  <a:pt x="7496924" y="6857554"/>
                </a:lnTo>
                <a:lnTo>
                  <a:pt x="7486457" y="6866632"/>
                </a:lnTo>
                <a:lnTo>
                  <a:pt x="1572046" y="6866632"/>
                </a:lnTo>
                <a:lnTo>
                  <a:pt x="1483885" y="6790170"/>
                </a:lnTo>
                <a:cubicBezTo>
                  <a:pt x="572304" y="5960601"/>
                  <a:pt x="0" y="4763877"/>
                  <a:pt x="0" y="3433316"/>
                </a:cubicBezTo>
                <a:cubicBezTo>
                  <a:pt x="0" y="2102756"/>
                  <a:pt x="572304" y="906032"/>
                  <a:pt x="1483885" y="76463"/>
                </a:cubicBez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39" name="任意多边形 38"/>
          <p:cNvSpPr/>
          <p:nvPr/>
        </p:nvSpPr>
        <p:spPr>
          <a:xfrm>
            <a:off x="1543293" y="-8632"/>
            <a:ext cx="10639698"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9698" h="6866632">
                <a:moveTo>
                  <a:pt x="1572046" y="0"/>
                </a:moveTo>
                <a:lnTo>
                  <a:pt x="5264571" y="0"/>
                </a:lnTo>
                <a:lnTo>
                  <a:pt x="7486457" y="0"/>
                </a:lnTo>
                <a:lnTo>
                  <a:pt x="10639698" y="0"/>
                </a:lnTo>
                <a:lnTo>
                  <a:pt x="10639698" y="6857554"/>
                </a:lnTo>
                <a:lnTo>
                  <a:pt x="7496924" y="6857554"/>
                </a:lnTo>
                <a:lnTo>
                  <a:pt x="7486457" y="6866632"/>
                </a:lnTo>
                <a:lnTo>
                  <a:pt x="1572046" y="6866632"/>
                </a:lnTo>
                <a:lnTo>
                  <a:pt x="1483885" y="6790170"/>
                </a:lnTo>
                <a:cubicBezTo>
                  <a:pt x="572304" y="5960601"/>
                  <a:pt x="0" y="4763877"/>
                  <a:pt x="0" y="3433316"/>
                </a:cubicBezTo>
                <a:cubicBezTo>
                  <a:pt x="0" y="2102756"/>
                  <a:pt x="572304" y="906032"/>
                  <a:pt x="1483885" y="76463"/>
                </a:cubicBezTo>
                <a:close/>
              </a:path>
            </a:pathLst>
          </a:custGeom>
          <a:blipFill dpi="0" rotWithShape="1">
            <a:blip r:embed="rId3" cstate="screen">
              <a:duotone>
                <a:schemeClr val="accent5">
                  <a:shade val="45000"/>
                  <a:satMod val="135000"/>
                </a:schemeClr>
                <a:prstClr val="white"/>
              </a:duotone>
            </a:blip>
            <a:srcRect/>
            <a:stretch>
              <a:fillRect r="1"/>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36" name="文本框 35"/>
          <p:cNvSpPr txBox="1"/>
          <p:nvPr/>
        </p:nvSpPr>
        <p:spPr>
          <a:xfrm rot="5400000">
            <a:off x="1147717" y="3042765"/>
            <a:ext cx="4136750" cy="830997"/>
          </a:xfrm>
          <a:prstGeom prst="rect">
            <a:avLst/>
          </a:prstGeom>
          <a:noFill/>
        </p:spPr>
        <p:txBody>
          <a:bodyPr wrap="square" rtlCol="0">
            <a:spAutoFit/>
            <a:scene3d>
              <a:camera prst="orthographicFront"/>
              <a:lightRig rig="threePt" dir="t"/>
            </a:scene3d>
            <a:sp3d contourW="12700"/>
          </a:bodyPr>
          <a:lstStyle/>
          <a:p>
            <a:pPr algn="dist"/>
            <a:r>
              <a:rPr lang="en-US" altLang="zh-CN" sz="4800" dirty="0">
                <a:solidFill>
                  <a:srgbClr val="595959">
                    <a:alpha val="29000"/>
                  </a:srgbClr>
                </a:solidFill>
                <a:latin typeface="Meiryo UI" panose="020B0604030504040204" pitchFamily="34" charset="-128"/>
                <a:ea typeface="Meiryo UI" panose="020B0604030504040204" pitchFamily="34" charset="-128"/>
                <a:cs typeface="Meiryo UI" panose="020B0604030504040204" pitchFamily="34" charset="-128"/>
              </a:rPr>
              <a:t>CONTENTS</a:t>
            </a:r>
            <a:endParaRPr lang="zh-CN" altLang="en-US" sz="4800" dirty="0">
              <a:solidFill>
                <a:srgbClr val="595959">
                  <a:alpha val="29000"/>
                </a:srgbClr>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40" name="文本框 39"/>
          <p:cNvSpPr txBox="1"/>
          <p:nvPr/>
        </p:nvSpPr>
        <p:spPr>
          <a:xfrm>
            <a:off x="3525433" y="2396433"/>
            <a:ext cx="909515" cy="2123658"/>
          </a:xfrm>
          <a:prstGeom prst="rect">
            <a:avLst/>
          </a:prstGeom>
          <a:noFill/>
        </p:spPr>
        <p:txBody>
          <a:bodyPr wrap="square" rtlCol="0">
            <a:spAutoFit/>
            <a:scene3d>
              <a:camera prst="orthographicFront"/>
              <a:lightRig rig="threePt" dir="t"/>
            </a:scene3d>
            <a:sp3d contourW="12700"/>
          </a:bodyPr>
          <a:lstStyle/>
          <a:p>
            <a:pPr algn="ctr"/>
            <a:r>
              <a:rPr lang="zh-CN" altLang="en-US" sz="6600" b="1" dirty="0">
                <a:solidFill>
                  <a:srgbClr val="1D4C77"/>
                </a:solidFill>
                <a:ea typeface="方正黑体简体" panose="02010601030101010101" pitchFamily="2" charset="-122"/>
              </a:rPr>
              <a:t>目录</a:t>
            </a:r>
          </a:p>
        </p:txBody>
      </p:sp>
      <p:grpSp>
        <p:nvGrpSpPr>
          <p:cNvPr id="6" name="组合 5"/>
          <p:cNvGrpSpPr/>
          <p:nvPr/>
        </p:nvGrpSpPr>
        <p:grpSpPr>
          <a:xfrm>
            <a:off x="5780162" y="1067695"/>
            <a:ext cx="4731596" cy="965692"/>
            <a:chOff x="5780162" y="1067695"/>
            <a:chExt cx="4731596" cy="965692"/>
          </a:xfrm>
        </p:grpSpPr>
        <p:grpSp>
          <p:nvGrpSpPr>
            <p:cNvPr id="2" name="组合 1"/>
            <p:cNvGrpSpPr/>
            <p:nvPr/>
          </p:nvGrpSpPr>
          <p:grpSpPr>
            <a:xfrm>
              <a:off x="5780162" y="1067695"/>
              <a:ext cx="4731596" cy="960320"/>
              <a:chOff x="5780162" y="1233945"/>
              <a:chExt cx="4731596" cy="960320"/>
            </a:xfrm>
          </p:grpSpPr>
          <p:sp>
            <p:nvSpPr>
              <p:cNvPr id="27" name="矩形 26"/>
              <p:cNvSpPr/>
              <p:nvPr/>
            </p:nvSpPr>
            <p:spPr>
              <a:xfrm>
                <a:off x="5780162" y="1233945"/>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5950840" y="1375143"/>
                <a:ext cx="2533259" cy="663726"/>
                <a:chOff x="5591150" y="1322797"/>
                <a:chExt cx="2533259" cy="663726"/>
              </a:xfrm>
            </p:grpSpPr>
            <p:sp>
              <p:nvSpPr>
                <p:cNvPr id="8" name="文本框 7"/>
                <p:cNvSpPr txBox="1"/>
                <p:nvPr/>
              </p:nvSpPr>
              <p:spPr>
                <a:xfrm>
                  <a:off x="6503452" y="139305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企业介绍</a:t>
                  </a:r>
                  <a:endParaRPr lang="zh-CN" altLang="en-US" i="1" dirty="0">
                    <a:solidFill>
                      <a:schemeClr val="tx1">
                        <a:lumMod val="75000"/>
                        <a:lumOff val="25000"/>
                      </a:schemeClr>
                    </a:solidFill>
                    <a:ea typeface="方正黑体简体" panose="02010601030101010101" pitchFamily="2" charset="-122"/>
                  </a:endParaRPr>
                </a:p>
              </p:txBody>
            </p:sp>
            <p:sp>
              <p:nvSpPr>
                <p:cNvPr id="41" name="椭圆 40"/>
                <p:cNvSpPr/>
                <p:nvPr/>
              </p:nvSpPr>
              <p:spPr>
                <a:xfrm>
                  <a:off x="5591150" y="1322797"/>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01</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sp>
          <p:nvSpPr>
            <p:cNvPr id="5" name="TextBox 4"/>
            <p:cNvSpPr txBox="1"/>
            <p:nvPr/>
          </p:nvSpPr>
          <p:spPr>
            <a:xfrm>
              <a:off x="8451103" y="1725610"/>
              <a:ext cx="2027707" cy="307777"/>
            </a:xfrm>
            <a:prstGeom prst="rect">
              <a:avLst/>
            </a:prstGeom>
            <a:noFill/>
          </p:spPr>
          <p:txBody>
            <a:bodyPr wrap="square" rtlCol="0">
              <a:spAutoFit/>
            </a:bodyPr>
            <a:lstStyle/>
            <a:p>
              <a:r>
                <a:rPr lang="en-US" sz="1400" dirty="0">
                  <a:latin typeface="Times New Roman" panose="02020603050405020304" pitchFamily="18" charset="0"/>
                  <a:ea typeface="Microsoft YaHei UI" panose="020B0503020204020204" pitchFamily="34" charset="-122"/>
                  <a:cs typeface="Times New Roman" panose="02020603050405020304" pitchFamily="18" charset="0"/>
                </a:rPr>
                <a:t>Company Profile</a:t>
              </a:r>
            </a:p>
          </p:txBody>
        </p:sp>
      </p:grpSp>
      <p:grpSp>
        <p:nvGrpSpPr>
          <p:cNvPr id="7" name="组合 6"/>
          <p:cNvGrpSpPr/>
          <p:nvPr/>
        </p:nvGrpSpPr>
        <p:grpSpPr>
          <a:xfrm>
            <a:off x="5780162" y="2341071"/>
            <a:ext cx="4857717" cy="960320"/>
            <a:chOff x="5780162" y="2455810"/>
            <a:chExt cx="4857717" cy="960320"/>
          </a:xfrm>
        </p:grpSpPr>
        <p:grpSp>
          <p:nvGrpSpPr>
            <p:cNvPr id="3" name="组合 2"/>
            <p:cNvGrpSpPr/>
            <p:nvPr/>
          </p:nvGrpSpPr>
          <p:grpSpPr>
            <a:xfrm>
              <a:off x="5780162" y="2455810"/>
              <a:ext cx="4731596" cy="960320"/>
              <a:chOff x="5780162" y="2396433"/>
              <a:chExt cx="4731596" cy="960320"/>
            </a:xfrm>
          </p:grpSpPr>
          <p:sp>
            <p:nvSpPr>
              <p:cNvPr id="31" name="矩形 30"/>
              <p:cNvSpPr/>
              <p:nvPr/>
            </p:nvSpPr>
            <p:spPr>
              <a:xfrm>
                <a:off x="5780162" y="2396433"/>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950840" y="2537853"/>
                <a:ext cx="3669788" cy="663726"/>
                <a:chOff x="5591150" y="1322797"/>
                <a:chExt cx="3669788" cy="663726"/>
              </a:xfrm>
            </p:grpSpPr>
            <p:sp>
              <p:nvSpPr>
                <p:cNvPr id="64" name="文本框 63"/>
                <p:cNvSpPr txBox="1"/>
                <p:nvPr/>
              </p:nvSpPr>
              <p:spPr>
                <a:xfrm>
                  <a:off x="6503452" y="1393050"/>
                  <a:ext cx="275748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资质证照</a:t>
                  </a:r>
                  <a:r>
                    <a:rPr lang="en-US" altLang="zh-CN" sz="2800" b="1" dirty="0">
                      <a:solidFill>
                        <a:schemeClr val="tx1">
                          <a:lumMod val="75000"/>
                          <a:lumOff val="25000"/>
                        </a:schemeClr>
                      </a:solidFill>
                      <a:ea typeface="方正黑体简体" panose="02010601030101010101" pitchFamily="2" charset="-122"/>
                    </a:rPr>
                    <a:t>-</a:t>
                  </a:r>
                  <a:r>
                    <a:rPr lang="zh-CN" altLang="en-US" sz="2000" b="1" dirty="0">
                      <a:solidFill>
                        <a:schemeClr val="tx1">
                          <a:lumMod val="75000"/>
                          <a:lumOff val="25000"/>
                        </a:schemeClr>
                      </a:solidFill>
                      <a:ea typeface="方正黑体简体" panose="02010601030101010101" pitchFamily="2" charset="-122"/>
                    </a:rPr>
                    <a:t>国内证照</a:t>
                  </a:r>
                  <a:endParaRPr lang="zh-CN" altLang="en-US" i="1" dirty="0">
                    <a:solidFill>
                      <a:schemeClr val="tx1">
                        <a:lumMod val="75000"/>
                        <a:lumOff val="25000"/>
                      </a:schemeClr>
                    </a:solidFill>
                    <a:ea typeface="方正黑体简体" panose="02010601030101010101" pitchFamily="2" charset="-122"/>
                  </a:endParaRPr>
                </a:p>
              </p:txBody>
            </p:sp>
            <p:sp>
              <p:nvSpPr>
                <p:cNvPr id="38" name="椭圆 37"/>
                <p:cNvSpPr/>
                <p:nvPr/>
              </p:nvSpPr>
              <p:spPr>
                <a:xfrm>
                  <a:off x="5591150" y="1322797"/>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02</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sp>
          <p:nvSpPr>
            <p:cNvPr id="22" name="TextBox 21"/>
            <p:cNvSpPr txBox="1"/>
            <p:nvPr/>
          </p:nvSpPr>
          <p:spPr>
            <a:xfrm>
              <a:off x="8408273" y="3096993"/>
              <a:ext cx="2229606" cy="307777"/>
            </a:xfrm>
            <a:prstGeom prst="rect">
              <a:avLst/>
            </a:prstGeom>
            <a:noFill/>
          </p:spPr>
          <p:txBody>
            <a:bodyPr wrap="square" rtlCol="0">
              <a:spAutoFit/>
            </a:bodyPr>
            <a:lstStyle/>
            <a:p>
              <a:r>
                <a:rPr lang="en-US" sz="1400" dirty="0">
                  <a:latin typeface="Times New Roman" panose="02020603050405020304" pitchFamily="18" charset="0"/>
                  <a:ea typeface="Microsoft YaHei UI" panose="020B0503020204020204" pitchFamily="34" charset="-122"/>
                  <a:cs typeface="Times New Roman" panose="02020603050405020304" pitchFamily="18" charset="0"/>
                </a:rPr>
                <a:t>Qualification Certificate</a:t>
              </a:r>
            </a:p>
          </p:txBody>
        </p:sp>
      </p:grpSp>
      <p:grpSp>
        <p:nvGrpSpPr>
          <p:cNvPr id="10" name="组合 9"/>
          <p:cNvGrpSpPr/>
          <p:nvPr/>
        </p:nvGrpSpPr>
        <p:grpSpPr>
          <a:xfrm>
            <a:off x="5780162" y="4877080"/>
            <a:ext cx="4731596" cy="971584"/>
            <a:chOff x="5780162" y="4877080"/>
            <a:chExt cx="4731596" cy="971584"/>
          </a:xfrm>
        </p:grpSpPr>
        <p:grpSp>
          <p:nvGrpSpPr>
            <p:cNvPr id="4" name="组合 3"/>
            <p:cNvGrpSpPr/>
            <p:nvPr/>
          </p:nvGrpSpPr>
          <p:grpSpPr>
            <a:xfrm>
              <a:off x="5780162" y="4877080"/>
              <a:ext cx="4731596" cy="960320"/>
              <a:chOff x="5780162" y="3558921"/>
              <a:chExt cx="4731596" cy="960320"/>
            </a:xfrm>
          </p:grpSpPr>
          <p:sp>
            <p:nvSpPr>
              <p:cNvPr id="32" name="矩形 31"/>
              <p:cNvSpPr/>
              <p:nvPr/>
            </p:nvSpPr>
            <p:spPr>
              <a:xfrm>
                <a:off x="5780162" y="3558921"/>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5950840" y="3626993"/>
                <a:ext cx="3610480" cy="663726"/>
                <a:chOff x="5591150" y="1249227"/>
                <a:chExt cx="3610480" cy="663726"/>
              </a:xfrm>
            </p:grpSpPr>
            <p:sp>
              <p:nvSpPr>
                <p:cNvPr id="69" name="文本框 68"/>
                <p:cNvSpPr txBox="1"/>
                <p:nvPr/>
              </p:nvSpPr>
              <p:spPr>
                <a:xfrm>
                  <a:off x="6503455" y="1340500"/>
                  <a:ext cx="2698175"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产品及包装展示</a:t>
                  </a:r>
                  <a:endParaRPr lang="zh-CN" altLang="en-US" i="1" dirty="0">
                    <a:solidFill>
                      <a:schemeClr val="tx1">
                        <a:lumMod val="75000"/>
                        <a:lumOff val="25000"/>
                      </a:schemeClr>
                    </a:solidFill>
                    <a:ea typeface="方正黑体简体" panose="02010601030101010101" pitchFamily="2" charset="-122"/>
                  </a:endParaRPr>
                </a:p>
              </p:txBody>
            </p:sp>
            <p:sp>
              <p:nvSpPr>
                <p:cNvPr id="67" name="椭圆 66"/>
                <p:cNvSpPr/>
                <p:nvPr/>
              </p:nvSpPr>
              <p:spPr>
                <a:xfrm>
                  <a:off x="5591150" y="1249227"/>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04</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sp>
          <p:nvSpPr>
            <p:cNvPr id="23" name="TextBox 22"/>
            <p:cNvSpPr txBox="1"/>
            <p:nvPr/>
          </p:nvSpPr>
          <p:spPr>
            <a:xfrm>
              <a:off x="8424114" y="5540887"/>
              <a:ext cx="2027707" cy="307777"/>
            </a:xfrm>
            <a:prstGeom prst="rect">
              <a:avLst/>
            </a:prstGeom>
            <a:noFill/>
          </p:spPr>
          <p:txBody>
            <a:bodyPr wrap="square" rtlCol="0">
              <a:spAutoFit/>
            </a:bodyPr>
            <a:lstStyle/>
            <a:p>
              <a:r>
                <a:rPr lang="en-US" sz="1400" dirty="0">
                  <a:latin typeface="Times New Roman" panose="02020603050405020304" pitchFamily="18" charset="0"/>
                  <a:ea typeface="Microsoft YaHei UI" panose="020B0503020204020204" pitchFamily="34" charset="-122"/>
                  <a:cs typeface="Times New Roman" panose="02020603050405020304" pitchFamily="18" charset="0"/>
                </a:rPr>
                <a:t>Products &amp; Packaging</a:t>
              </a:r>
              <a:endParaRPr lang="en-US" sz="1100" dirty="0">
                <a:latin typeface="Times New Roman" panose="02020603050405020304" pitchFamily="18" charset="0"/>
                <a:ea typeface="Microsoft YaHei UI" panose="020B0503020204020204" pitchFamily="34" charset="-122"/>
                <a:cs typeface="Times New Roman" panose="02020603050405020304" pitchFamily="18" charset="0"/>
              </a:endParaRPr>
            </a:p>
          </p:txBody>
        </p:sp>
      </p:grpSp>
      <p:grpSp>
        <p:nvGrpSpPr>
          <p:cNvPr id="9" name="组合 8"/>
          <p:cNvGrpSpPr/>
          <p:nvPr/>
        </p:nvGrpSpPr>
        <p:grpSpPr>
          <a:xfrm>
            <a:off x="5780162" y="3609075"/>
            <a:ext cx="4857717" cy="960320"/>
            <a:chOff x="5780162" y="3557550"/>
            <a:chExt cx="4857717" cy="960320"/>
          </a:xfrm>
        </p:grpSpPr>
        <p:grpSp>
          <p:nvGrpSpPr>
            <p:cNvPr id="30" name="组合 29"/>
            <p:cNvGrpSpPr/>
            <p:nvPr/>
          </p:nvGrpSpPr>
          <p:grpSpPr>
            <a:xfrm>
              <a:off x="5780162" y="3557550"/>
              <a:ext cx="4731596" cy="960320"/>
              <a:chOff x="5780162" y="2396433"/>
              <a:chExt cx="4731596" cy="960320"/>
            </a:xfrm>
          </p:grpSpPr>
          <p:sp>
            <p:nvSpPr>
              <p:cNvPr id="33" name="矩形 32"/>
              <p:cNvSpPr/>
              <p:nvPr/>
            </p:nvSpPr>
            <p:spPr>
              <a:xfrm>
                <a:off x="5780162" y="2396433"/>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5950840" y="2537853"/>
                <a:ext cx="3669788" cy="663726"/>
                <a:chOff x="5591150" y="1322797"/>
                <a:chExt cx="3669788" cy="663726"/>
              </a:xfrm>
            </p:grpSpPr>
            <p:sp>
              <p:nvSpPr>
                <p:cNvPr id="42" name="文本框 41"/>
                <p:cNvSpPr txBox="1"/>
                <p:nvPr/>
              </p:nvSpPr>
              <p:spPr>
                <a:xfrm>
                  <a:off x="6503452" y="1393050"/>
                  <a:ext cx="275748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资质证照</a:t>
                  </a:r>
                  <a:r>
                    <a:rPr lang="en-US" altLang="zh-CN" sz="2800" b="1" dirty="0">
                      <a:solidFill>
                        <a:schemeClr val="tx1">
                          <a:lumMod val="75000"/>
                          <a:lumOff val="25000"/>
                        </a:schemeClr>
                      </a:solidFill>
                      <a:ea typeface="方正黑体简体" panose="02010601030101010101" pitchFamily="2" charset="-122"/>
                    </a:rPr>
                    <a:t>-</a:t>
                  </a:r>
                  <a:r>
                    <a:rPr lang="zh-CN" altLang="en-US" sz="2000" b="1" dirty="0">
                      <a:solidFill>
                        <a:schemeClr val="tx1">
                          <a:lumMod val="75000"/>
                          <a:lumOff val="25000"/>
                        </a:schemeClr>
                      </a:solidFill>
                      <a:ea typeface="方正黑体简体" panose="02010601030101010101" pitchFamily="2" charset="-122"/>
                    </a:rPr>
                    <a:t>出口资质</a:t>
                  </a:r>
                  <a:endParaRPr lang="zh-CN" altLang="en-US" i="1" dirty="0">
                    <a:solidFill>
                      <a:schemeClr val="tx1">
                        <a:lumMod val="75000"/>
                        <a:lumOff val="25000"/>
                      </a:schemeClr>
                    </a:solidFill>
                    <a:ea typeface="方正黑体简体" panose="02010601030101010101" pitchFamily="2" charset="-122"/>
                  </a:endParaRPr>
                </a:p>
              </p:txBody>
            </p:sp>
            <p:sp>
              <p:nvSpPr>
                <p:cNvPr id="43" name="椭圆 42"/>
                <p:cNvSpPr/>
                <p:nvPr/>
              </p:nvSpPr>
              <p:spPr>
                <a:xfrm>
                  <a:off x="5591150" y="1322797"/>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03</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sp>
          <p:nvSpPr>
            <p:cNvPr id="44" name="TextBox 21"/>
            <p:cNvSpPr txBox="1"/>
            <p:nvPr/>
          </p:nvSpPr>
          <p:spPr>
            <a:xfrm>
              <a:off x="8408273" y="4198733"/>
              <a:ext cx="2229606" cy="307777"/>
            </a:xfrm>
            <a:prstGeom prst="rect">
              <a:avLst/>
            </a:prstGeom>
            <a:noFill/>
          </p:spPr>
          <p:txBody>
            <a:bodyPr wrap="square" rtlCol="0">
              <a:spAutoFit/>
            </a:bodyPr>
            <a:lstStyle/>
            <a:p>
              <a:r>
                <a:rPr lang="en-US" sz="1400" dirty="0">
                  <a:latin typeface="Times New Roman" panose="02020603050405020304" pitchFamily="18" charset="0"/>
                  <a:ea typeface="Microsoft YaHei UI" panose="020B0503020204020204" pitchFamily="34" charset="-122"/>
                  <a:cs typeface="Times New Roman" panose="02020603050405020304" pitchFamily="18" charset="0"/>
                </a:rPr>
                <a:t>Qualification Certificate</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4" y="432980"/>
            <a:ext cx="6376207"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产品展示</a:t>
            </a:r>
            <a:r>
              <a:rPr lang="en-US" altLang="zh-CN" sz="2800" b="1" dirty="0">
                <a:solidFill>
                  <a:srgbClr val="414141"/>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无菌</a:t>
            </a:r>
            <a:r>
              <a:rPr lang="en-US" altLang="zh-CN" sz="2800" b="1" dirty="0">
                <a:solidFill>
                  <a:schemeClr val="tx1">
                    <a:lumMod val="75000"/>
                    <a:lumOff val="25000"/>
                  </a:schemeClr>
                </a:solidFill>
                <a:ea typeface="方正黑体简体" panose="02010601030101010101" pitchFamily="2" charset="-122"/>
              </a:rPr>
              <a:t>)</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实拍图片</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2" name="TextBox 1"/>
          <p:cNvSpPr txBox="1"/>
          <p:nvPr/>
        </p:nvSpPr>
        <p:spPr>
          <a:xfrm>
            <a:off x="4141694" y="1105775"/>
            <a:ext cx="345320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PRODUCTS - Real Shot Pictures</a:t>
            </a:r>
          </a:p>
        </p:txBody>
      </p:sp>
      <p:pic>
        <p:nvPicPr>
          <p:cNvPr id="4" name="图片 3" descr="C:\Users\Administrator\Desktop\微信图片_20200519134253.jpg微信图片_20200519134253"/>
          <p:cNvPicPr>
            <a:picLocks noChangeAspect="1"/>
          </p:cNvPicPr>
          <p:nvPr/>
        </p:nvPicPr>
        <p:blipFill>
          <a:blip r:embed="rId4"/>
          <a:srcRect l="11976" t="287" r="5709" b="3716"/>
          <a:stretch>
            <a:fillRect/>
          </a:stretch>
        </p:blipFill>
        <p:spPr>
          <a:xfrm>
            <a:off x="2191157" y="1674495"/>
            <a:ext cx="3277870" cy="3822065"/>
          </a:xfrm>
          <a:prstGeom prst="rect">
            <a:avLst/>
          </a:prstGeom>
        </p:spPr>
      </p:pic>
      <p:pic>
        <p:nvPicPr>
          <p:cNvPr id="6" name="图片 5" descr="C:\Users\Administrator\Desktop\微信图片_202005191342531.jpg微信图片_202005191342531"/>
          <p:cNvPicPr>
            <a:picLocks noChangeAspect="1"/>
          </p:cNvPicPr>
          <p:nvPr/>
        </p:nvPicPr>
        <p:blipFill>
          <a:blip r:embed="rId5"/>
          <a:srcRect l="3082" t="10357" r="5320" b="12312"/>
          <a:stretch>
            <a:fillRect/>
          </a:stretch>
        </p:blipFill>
        <p:spPr>
          <a:xfrm>
            <a:off x="6362472" y="2045335"/>
            <a:ext cx="3717290" cy="3138805"/>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6629476" cy="523220"/>
          </a:xfrm>
          <a:prstGeom prst="rect">
            <a:avLst/>
          </a:prstGeom>
          <a:noFill/>
        </p:spPr>
        <p:txBody>
          <a:bodyPr wrap="squar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包装展示</a:t>
            </a:r>
            <a:r>
              <a:rPr lang="en-US" altLang="zh-CN" sz="2800" b="1" dirty="0">
                <a:solidFill>
                  <a:srgbClr val="414141"/>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无菌</a:t>
            </a:r>
            <a:r>
              <a:rPr lang="en-US" altLang="zh-CN" sz="2800" b="1" dirty="0">
                <a:solidFill>
                  <a:schemeClr val="tx1">
                    <a:lumMod val="75000"/>
                    <a:lumOff val="25000"/>
                  </a:schemeClr>
                </a:solidFill>
                <a:ea typeface="方正黑体简体" panose="02010601030101010101" pitchFamily="2" charset="-122"/>
              </a:rPr>
              <a:t>)</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内包装</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11" name="TextBox 10"/>
          <p:cNvSpPr txBox="1"/>
          <p:nvPr/>
        </p:nvSpPr>
        <p:spPr>
          <a:xfrm>
            <a:off x="7778757" y="540664"/>
            <a:ext cx="37759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PACKAGE – Inner Packing</a:t>
            </a:r>
          </a:p>
        </p:txBody>
      </p:sp>
      <p:sp>
        <p:nvSpPr>
          <p:cNvPr id="12" name="TextBox 11"/>
          <p:cNvSpPr txBox="1"/>
          <p:nvPr/>
        </p:nvSpPr>
        <p:spPr>
          <a:xfrm>
            <a:off x="3481936" y="5978748"/>
            <a:ext cx="5256824" cy="461665"/>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1 p</a:t>
            </a:r>
            <a:r>
              <a:rPr lang="en-US" altLang="zh-CN" sz="1200" dirty="0">
                <a:solidFill>
                  <a:srgbClr val="FF0000"/>
                </a:solidFill>
                <a:latin typeface="Times New Roman" panose="02020603050405020304" pitchFamily="18" charset="0"/>
                <a:cs typeface="Times New Roman" panose="02020603050405020304" pitchFamily="18" charset="0"/>
              </a:rPr>
              <a:t>cs/</a:t>
            </a:r>
            <a:r>
              <a:rPr lang="en-US" sz="1200" dirty="0">
                <a:solidFill>
                  <a:srgbClr val="FF0000"/>
                </a:solidFill>
                <a:latin typeface="Times New Roman" panose="02020603050405020304" pitchFamily="18" charset="0"/>
                <a:cs typeface="Times New Roman" panose="02020603050405020304" pitchFamily="18" charset="0"/>
              </a:rPr>
              <a:t> inner packing (Paper-Poly Pouch)</a:t>
            </a:r>
          </a:p>
          <a:p>
            <a:r>
              <a:rPr lang="en-US" sz="1200" dirty="0">
                <a:solidFill>
                  <a:srgbClr val="FF0000"/>
                </a:solidFill>
                <a:latin typeface="Times New Roman" panose="02020603050405020304" pitchFamily="18" charset="0"/>
                <a:cs typeface="Times New Roman" panose="02020603050405020304" pitchFamily="18" charset="0"/>
              </a:rPr>
              <a:t>SIZE: 150mm*180mm</a:t>
            </a:r>
          </a:p>
        </p:txBody>
      </p:sp>
      <p:sp>
        <p:nvSpPr>
          <p:cNvPr id="14" name="文本框 5"/>
          <p:cNvSpPr txBox="1"/>
          <p:nvPr/>
        </p:nvSpPr>
        <p:spPr>
          <a:xfrm>
            <a:off x="3521950" y="4940477"/>
            <a:ext cx="4675911" cy="83099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纸塑袋</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材质：  </a:t>
            </a:r>
            <a:r>
              <a:rPr kumimoji="1" lang="en-US" altLang="zh-CN" sz="1200" dirty="0">
                <a:latin typeface="微软雅黑" panose="020B0503020204020204" pitchFamily="34" charset="-122"/>
                <a:ea typeface="微软雅黑" panose="020B0503020204020204" pitchFamily="34" charset="-122"/>
              </a:rPr>
              <a:t>60g</a:t>
            </a:r>
            <a:r>
              <a:rPr kumimoji="1" lang="zh-CN" altLang="en-US" sz="1200" dirty="0">
                <a:latin typeface="微软雅黑" panose="020B0503020204020204" pitchFamily="34" charset="-122"/>
                <a:ea typeface="微软雅黑" panose="020B0503020204020204" pitchFamily="34" charset="-122"/>
              </a:rPr>
              <a:t>国产水胶纸  </a:t>
            </a:r>
            <a:r>
              <a:rPr kumimoji="1" lang="en-US" altLang="zh-CN" sz="1200" dirty="0">
                <a:latin typeface="微软雅黑" panose="020B0503020204020204" pitchFamily="34" charset="-122"/>
                <a:ea typeface="微软雅黑" panose="020B0503020204020204" pitchFamily="34" charset="-122"/>
              </a:rPr>
              <a:t>+5</a:t>
            </a:r>
            <a:r>
              <a:rPr kumimoji="1" lang="zh-CN" altLang="en-US" sz="1200" dirty="0">
                <a:latin typeface="微软雅黑" panose="020B0503020204020204" pitchFamily="34" charset="-122"/>
                <a:ea typeface="微软雅黑" panose="020B0503020204020204" pitchFamily="34" charset="-122"/>
              </a:rPr>
              <a:t>丝</a:t>
            </a:r>
            <a:r>
              <a:rPr kumimoji="1" lang="en-US" altLang="zh-CN" sz="1200" dirty="0">
                <a:latin typeface="微软雅黑" panose="020B0503020204020204" pitchFamily="34" charset="-122"/>
                <a:ea typeface="微软雅黑" panose="020B0503020204020204" pitchFamily="34" charset="-122"/>
              </a:rPr>
              <a:t>pet/pe</a:t>
            </a:r>
            <a:r>
              <a:rPr kumimoji="1" lang="zh-CN" altLang="en-US" sz="1200" dirty="0">
                <a:latin typeface="微软雅黑" panose="020B0503020204020204" pitchFamily="34" charset="-122"/>
                <a:ea typeface="微软雅黑" panose="020B0503020204020204" pitchFamily="34" charset="-122"/>
              </a:rPr>
              <a:t>复合膜</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尺寸：  </a:t>
            </a:r>
            <a:r>
              <a:rPr kumimoji="1" lang="en-US" altLang="zh-CN" sz="1200" dirty="0">
                <a:latin typeface="微软雅黑" panose="020B0503020204020204" pitchFamily="34" charset="-122"/>
                <a:ea typeface="微软雅黑" panose="020B0503020204020204" pitchFamily="34" charset="-122"/>
              </a:rPr>
              <a:t>150mm</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180mm</a:t>
            </a:r>
          </a:p>
          <a:p>
            <a:r>
              <a:rPr kumimoji="1" lang="zh-CN" altLang="en-US" sz="1200" dirty="0">
                <a:latin typeface="微软雅黑" panose="020B0503020204020204" pitchFamily="34" charset="-122"/>
                <a:ea typeface="微软雅黑" panose="020B0503020204020204" pitchFamily="34" charset="-122"/>
              </a:rPr>
              <a:t>每包</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片</a:t>
            </a:r>
          </a:p>
        </p:txBody>
      </p:sp>
      <p:pic>
        <p:nvPicPr>
          <p:cNvPr id="13" name="图片 12">
            <a:extLst>
              <a:ext uri="{FF2B5EF4-FFF2-40B4-BE49-F238E27FC236}">
                <a16:creationId xmlns:a16="http://schemas.microsoft.com/office/drawing/2014/main" id="{E2092D60-EB73-DC45-807A-FF2A59EAA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538856" y="1003425"/>
            <a:ext cx="3327756" cy="403761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图片 14">
            <a:extLst>
              <a:ext uri="{FF2B5EF4-FFF2-40B4-BE49-F238E27FC236}">
                <a16:creationId xmlns:a16="http://schemas.microsoft.com/office/drawing/2014/main" id="{46FED3F3-724F-0D4C-9DB6-14B1478210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420" y="1358352"/>
            <a:ext cx="3327756" cy="3327756"/>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6126998"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包装展示</a:t>
            </a:r>
            <a:r>
              <a:rPr lang="en-US" altLang="zh-CN" sz="2800" b="1" dirty="0">
                <a:solidFill>
                  <a:srgbClr val="414141"/>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无菌</a:t>
            </a:r>
            <a:r>
              <a:rPr lang="en-US" altLang="zh-CN" sz="2800" b="1" dirty="0">
                <a:solidFill>
                  <a:schemeClr val="tx1">
                    <a:lumMod val="75000"/>
                    <a:lumOff val="25000"/>
                  </a:schemeClr>
                </a:solidFill>
                <a:ea typeface="方正黑体简体" panose="02010601030101010101" pitchFamily="2" charset="-122"/>
              </a:rPr>
              <a:t>)</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中包装</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6" name="文本框 5"/>
          <p:cNvSpPr txBox="1"/>
          <p:nvPr/>
        </p:nvSpPr>
        <p:spPr>
          <a:xfrm>
            <a:off x="3758045" y="4660454"/>
            <a:ext cx="4675911" cy="83099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小盒</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材质：  </a:t>
            </a:r>
            <a:r>
              <a:rPr kumimoji="1" lang="en-US" altLang="zh-CN" sz="1200" dirty="0">
                <a:latin typeface="微软雅黑" panose="020B0503020204020204" pitchFamily="34" charset="-122"/>
                <a:ea typeface="微软雅黑" panose="020B0503020204020204" pitchFamily="34" charset="-122"/>
              </a:rPr>
              <a:t>350g</a:t>
            </a:r>
            <a:r>
              <a:rPr kumimoji="1" lang="zh-CN" altLang="en-US" sz="1200" dirty="0">
                <a:latin typeface="微软雅黑" panose="020B0503020204020204" pitchFamily="34" charset="-122"/>
                <a:ea typeface="微软雅黑" panose="020B0503020204020204" pitchFamily="34" charset="-122"/>
              </a:rPr>
              <a:t>白卡 </a:t>
            </a:r>
            <a:r>
              <a:rPr kumimoji="1" lang="en-US" altLang="zh-CN" sz="1200" dirty="0">
                <a:latin typeface="微软雅黑" panose="020B0503020204020204" pitchFamily="34" charset="-122"/>
                <a:ea typeface="微软雅黑" panose="020B0503020204020204" pitchFamily="34" charset="-122"/>
              </a:rPr>
              <a:t>+4</a:t>
            </a:r>
            <a:r>
              <a:rPr kumimoji="1" lang="zh-CN" altLang="en-US" sz="1200" dirty="0">
                <a:latin typeface="微软雅黑" panose="020B0503020204020204" pitchFamily="34" charset="-122"/>
                <a:ea typeface="微软雅黑" panose="020B0503020204020204" pitchFamily="34" charset="-122"/>
              </a:rPr>
              <a:t>色</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尺寸：  </a:t>
            </a:r>
            <a:r>
              <a:rPr kumimoji="1" lang="en-US" altLang="zh-CN" sz="1200" dirty="0">
                <a:latin typeface="微软雅黑" panose="020B0503020204020204" pitchFamily="34" charset="-122"/>
                <a:ea typeface="微软雅黑" panose="020B0503020204020204" pitchFamily="34" charset="-122"/>
              </a:rPr>
              <a:t>186mm</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186mm</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154mm</a:t>
            </a:r>
          </a:p>
          <a:p>
            <a:r>
              <a:rPr kumimoji="1" lang="zh-CN" altLang="en-US" sz="1200" dirty="0">
                <a:latin typeface="微软雅黑" panose="020B0503020204020204" pitchFamily="34" charset="-122"/>
                <a:ea typeface="微软雅黑" panose="020B0503020204020204" pitchFamily="34" charset="-122"/>
              </a:rPr>
              <a:t>每盒</a:t>
            </a:r>
            <a:r>
              <a:rPr kumimoji="1" lang="en-US" altLang="zh-CN" sz="1200" dirty="0">
                <a:latin typeface="微软雅黑" panose="020B0503020204020204" pitchFamily="34" charset="-122"/>
                <a:ea typeface="微软雅黑" panose="020B0503020204020204" pitchFamily="34" charset="-122"/>
              </a:rPr>
              <a:t>50</a:t>
            </a:r>
            <a:r>
              <a:rPr kumimoji="1" lang="zh-CN" altLang="en-US" sz="1200" dirty="0">
                <a:latin typeface="微软雅黑" panose="020B0503020204020204" pitchFamily="34" charset="-122"/>
                <a:ea typeface="微软雅黑" panose="020B0503020204020204" pitchFamily="34" charset="-122"/>
              </a:rPr>
              <a:t>片</a:t>
            </a:r>
          </a:p>
        </p:txBody>
      </p:sp>
      <p:sp>
        <p:nvSpPr>
          <p:cNvPr id="11" name="TextBox 10"/>
          <p:cNvSpPr txBox="1"/>
          <p:nvPr/>
        </p:nvSpPr>
        <p:spPr>
          <a:xfrm>
            <a:off x="8279966" y="540664"/>
            <a:ext cx="37759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PACKAGE – Middle Box</a:t>
            </a:r>
          </a:p>
        </p:txBody>
      </p:sp>
      <p:sp>
        <p:nvSpPr>
          <p:cNvPr id="12" name="TextBox 11"/>
          <p:cNvSpPr txBox="1"/>
          <p:nvPr/>
        </p:nvSpPr>
        <p:spPr>
          <a:xfrm>
            <a:off x="3758045" y="5533712"/>
            <a:ext cx="5256824" cy="461665"/>
          </a:xfrm>
          <a:prstGeom prst="rect">
            <a:avLst/>
          </a:prstGeom>
          <a:noFill/>
        </p:spPr>
        <p:txBody>
          <a:bodyPr wrap="squar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50</a:t>
            </a:r>
            <a:r>
              <a:rPr lang="en-US" sz="1200" dirty="0">
                <a:solidFill>
                  <a:srgbClr val="FF0000"/>
                </a:solidFill>
                <a:latin typeface="Times New Roman" panose="02020603050405020304" pitchFamily="18" charset="0"/>
                <a:cs typeface="Times New Roman" panose="02020603050405020304" pitchFamily="18" charset="0"/>
              </a:rPr>
              <a:t> p</a:t>
            </a:r>
            <a:r>
              <a:rPr lang="en-US" altLang="zh-CN" sz="1200" dirty="0">
                <a:solidFill>
                  <a:srgbClr val="FF0000"/>
                </a:solidFill>
                <a:latin typeface="Times New Roman" panose="02020603050405020304" pitchFamily="18" charset="0"/>
                <a:cs typeface="Times New Roman" panose="02020603050405020304" pitchFamily="18" charset="0"/>
              </a:rPr>
              <a:t>cs/</a:t>
            </a:r>
            <a:r>
              <a:rPr lang="en-US" sz="1200" dirty="0">
                <a:solidFill>
                  <a:srgbClr val="FF0000"/>
                </a:solidFill>
                <a:latin typeface="Times New Roman" panose="02020603050405020304" pitchFamily="18" charset="0"/>
                <a:cs typeface="Times New Roman" panose="02020603050405020304" pitchFamily="18" charset="0"/>
              </a:rPr>
              <a:t> box</a:t>
            </a:r>
          </a:p>
          <a:p>
            <a:r>
              <a:rPr lang="en-US" sz="1200" dirty="0">
                <a:solidFill>
                  <a:srgbClr val="FF0000"/>
                </a:solidFill>
                <a:latin typeface="Times New Roman" panose="02020603050405020304" pitchFamily="18" charset="0"/>
                <a:cs typeface="Times New Roman" panose="02020603050405020304" pitchFamily="18" charset="0"/>
              </a:rPr>
              <a:t>SIZE: 186mm*186mm*154mm</a:t>
            </a:r>
          </a:p>
        </p:txBody>
      </p:sp>
      <p:grpSp>
        <p:nvGrpSpPr>
          <p:cNvPr id="2" name="组合 1">
            <a:extLst>
              <a:ext uri="{FF2B5EF4-FFF2-40B4-BE49-F238E27FC236}">
                <a16:creationId xmlns:a16="http://schemas.microsoft.com/office/drawing/2014/main" id="{24D86D57-C50D-A948-A9EB-52B271933D38}"/>
              </a:ext>
            </a:extLst>
          </p:cNvPr>
          <p:cNvGrpSpPr/>
          <p:nvPr/>
        </p:nvGrpSpPr>
        <p:grpSpPr>
          <a:xfrm>
            <a:off x="2883782" y="2042885"/>
            <a:ext cx="6424437" cy="2617569"/>
            <a:chOff x="2831328" y="2042885"/>
            <a:chExt cx="6424437" cy="2617569"/>
          </a:xfrm>
        </p:grpSpPr>
        <p:pic>
          <p:nvPicPr>
            <p:cNvPr id="13" name="图片 12">
              <a:extLst>
                <a:ext uri="{FF2B5EF4-FFF2-40B4-BE49-F238E27FC236}">
                  <a16:creationId xmlns:a16="http://schemas.microsoft.com/office/drawing/2014/main" id="{62FDAB7D-D3F9-8940-B7F4-C389E54EB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242" y="2042885"/>
              <a:ext cx="4124523" cy="2617569"/>
            </a:xfrm>
            <a:prstGeom prst="rect">
              <a:avLst/>
            </a:prstGeom>
          </p:spPr>
        </p:pic>
        <p:pic>
          <p:nvPicPr>
            <p:cNvPr id="14" name="图片 13">
              <a:extLst>
                <a:ext uri="{FF2B5EF4-FFF2-40B4-BE49-F238E27FC236}">
                  <a16:creationId xmlns:a16="http://schemas.microsoft.com/office/drawing/2014/main" id="{2A83946D-92F7-234F-89DA-72D68A7B57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1328" y="2042885"/>
              <a:ext cx="2359360" cy="1969230"/>
            </a:xfrm>
            <a:prstGeom prst="rect">
              <a:avLst/>
            </a:prstGeom>
          </p:spPr>
        </p:pic>
      </p:gr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576792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包装展示</a:t>
            </a:r>
            <a:r>
              <a:rPr lang="en-US" altLang="zh-CN" sz="2800" b="1" dirty="0">
                <a:solidFill>
                  <a:srgbClr val="414141"/>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无菌</a:t>
            </a:r>
            <a:r>
              <a:rPr lang="en-US" altLang="zh-CN" sz="2800" b="1" dirty="0">
                <a:solidFill>
                  <a:schemeClr val="tx1">
                    <a:lumMod val="75000"/>
                    <a:lumOff val="25000"/>
                  </a:schemeClr>
                </a:solidFill>
                <a:ea typeface="方正黑体简体" panose="02010601030101010101" pitchFamily="2" charset="-122"/>
              </a:rPr>
              <a:t>)</a:t>
            </a:r>
            <a:r>
              <a:rPr lang="en-US" altLang="zh-CN" sz="2800" b="1" i="1" dirty="0">
                <a:solidFill>
                  <a:schemeClr val="tx1">
                    <a:lumMod val="75000"/>
                    <a:lumOff val="25000"/>
                  </a:schemeClr>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大箱</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6" name="文本框 5"/>
          <p:cNvSpPr txBox="1"/>
          <p:nvPr/>
        </p:nvSpPr>
        <p:spPr>
          <a:xfrm>
            <a:off x="3219196" y="4660454"/>
            <a:ext cx="5498275" cy="83099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大箱</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材质面</a:t>
            </a:r>
            <a:r>
              <a:rPr kumimoji="1" lang="en-US" altLang="zh-CN" sz="1200" dirty="0">
                <a:latin typeface="微软雅黑" panose="020B0503020204020204" pitchFamily="34" charset="-122"/>
                <a:ea typeface="微软雅黑" panose="020B0503020204020204" pitchFamily="34" charset="-122"/>
              </a:rPr>
              <a:t>160g/</a:t>
            </a:r>
            <a:r>
              <a:rPr kumimoji="1" lang="zh-CN" altLang="en-US" sz="1200" dirty="0">
                <a:latin typeface="微软雅黑" panose="020B0503020204020204" pitchFamily="34" charset="-122"/>
                <a:ea typeface="微软雅黑" panose="020B0503020204020204" pitchFamily="34" charset="-122"/>
              </a:rPr>
              <a:t>高强   </a:t>
            </a:r>
            <a:r>
              <a:rPr kumimoji="1" lang="en-US" altLang="zh-CN" sz="1200" dirty="0">
                <a:latin typeface="微软雅黑" panose="020B0503020204020204" pitchFamily="34" charset="-122"/>
                <a:ea typeface="微软雅黑" panose="020B0503020204020204" pitchFamily="34" charset="-122"/>
              </a:rPr>
              <a:t>140g/</a:t>
            </a:r>
            <a:r>
              <a:rPr kumimoji="1" lang="zh-CN" altLang="en-US" sz="1200" dirty="0">
                <a:latin typeface="微软雅黑" panose="020B0503020204020204" pitchFamily="34" charset="-122"/>
                <a:ea typeface="微软雅黑" panose="020B0503020204020204" pitchFamily="34" charset="-122"/>
              </a:rPr>
              <a:t>里纸</a:t>
            </a:r>
            <a:r>
              <a:rPr kumimoji="1" lang="en-US" altLang="zh-CN" sz="1200" dirty="0">
                <a:latin typeface="微软雅黑" panose="020B0503020204020204" pitchFamily="34" charset="-122"/>
                <a:ea typeface="微软雅黑" panose="020B0503020204020204" pitchFamily="34" charset="-122"/>
              </a:rPr>
              <a:t>140g</a:t>
            </a:r>
          </a:p>
          <a:p>
            <a:r>
              <a:rPr kumimoji="1" lang="zh-CN" altLang="en-US" sz="1200" dirty="0">
                <a:latin typeface="微软雅黑" panose="020B0503020204020204" pitchFamily="34" charset="-122"/>
                <a:ea typeface="微软雅黑" panose="020B0503020204020204" pitchFamily="34" charset="-122"/>
              </a:rPr>
              <a:t>尺寸：  </a:t>
            </a:r>
            <a:r>
              <a:rPr kumimoji="1" lang="en-US" altLang="zh-CN" sz="1200" dirty="0">
                <a:latin typeface="微软雅黑" panose="020B0503020204020204" pitchFamily="34" charset="-122"/>
                <a:ea typeface="微软雅黑" panose="020B0503020204020204" pitchFamily="34" charset="-122"/>
              </a:rPr>
              <a:t>573mm</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387mm</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328mm</a:t>
            </a:r>
          </a:p>
          <a:p>
            <a:r>
              <a:rPr kumimoji="1" lang="zh-CN" altLang="en-US" sz="1200" dirty="0">
                <a:latin typeface="微软雅黑" panose="020B0503020204020204" pitchFamily="34" charset="-122"/>
                <a:ea typeface="微软雅黑" panose="020B0503020204020204" pitchFamily="34" charset="-122"/>
              </a:rPr>
              <a:t>每箱</a:t>
            </a:r>
            <a:r>
              <a:rPr kumimoji="1" lang="en-US" altLang="zh-CN" sz="1200" dirty="0">
                <a:latin typeface="微软雅黑" panose="020B0503020204020204" pitchFamily="34" charset="-122"/>
                <a:ea typeface="微软雅黑" panose="020B0503020204020204" pitchFamily="34" charset="-122"/>
              </a:rPr>
              <a:t>600</a:t>
            </a:r>
            <a:r>
              <a:rPr kumimoji="1" lang="zh-CN" altLang="en-US" sz="1200" dirty="0">
                <a:latin typeface="微软雅黑" panose="020B0503020204020204" pitchFamily="34" charset="-122"/>
                <a:ea typeface="微软雅黑" panose="020B0503020204020204" pitchFamily="34" charset="-122"/>
              </a:rPr>
              <a:t>片</a:t>
            </a:r>
          </a:p>
        </p:txBody>
      </p:sp>
      <p:sp>
        <p:nvSpPr>
          <p:cNvPr id="2" name="TextBox 1"/>
          <p:cNvSpPr txBox="1"/>
          <p:nvPr/>
        </p:nvSpPr>
        <p:spPr>
          <a:xfrm>
            <a:off x="3219196" y="5610747"/>
            <a:ext cx="5256824" cy="461665"/>
          </a:xfrm>
          <a:prstGeom prst="rect">
            <a:avLst/>
          </a:prstGeom>
          <a:noFill/>
        </p:spPr>
        <p:txBody>
          <a:bodyPr wrap="squar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600</a:t>
            </a:r>
            <a:r>
              <a:rPr lang="en-US" sz="1200" dirty="0">
                <a:solidFill>
                  <a:srgbClr val="FF0000"/>
                </a:solidFill>
                <a:latin typeface="Times New Roman" panose="02020603050405020304" pitchFamily="18" charset="0"/>
                <a:cs typeface="Times New Roman" panose="02020603050405020304" pitchFamily="18" charset="0"/>
              </a:rPr>
              <a:t> p</a:t>
            </a:r>
            <a:r>
              <a:rPr lang="en-US" altLang="zh-CN" sz="1200" dirty="0">
                <a:solidFill>
                  <a:srgbClr val="FF0000"/>
                </a:solidFill>
                <a:latin typeface="Times New Roman" panose="02020603050405020304" pitchFamily="18" charset="0"/>
                <a:cs typeface="Times New Roman" panose="02020603050405020304" pitchFamily="18" charset="0"/>
              </a:rPr>
              <a:t>cs/</a:t>
            </a:r>
            <a:r>
              <a:rPr lang="en-US" sz="1200" dirty="0">
                <a:solidFill>
                  <a:srgbClr val="FF0000"/>
                </a:solidFill>
                <a:latin typeface="Times New Roman" panose="02020603050405020304" pitchFamily="18" charset="0"/>
                <a:cs typeface="Times New Roman" panose="02020603050405020304" pitchFamily="18" charset="0"/>
              </a:rPr>
              <a:t> carton</a:t>
            </a:r>
          </a:p>
          <a:p>
            <a:r>
              <a:rPr lang="en-US" sz="1200" dirty="0">
                <a:solidFill>
                  <a:srgbClr val="FF0000"/>
                </a:solidFill>
                <a:latin typeface="Times New Roman" panose="02020603050405020304" pitchFamily="18" charset="0"/>
                <a:cs typeface="Times New Roman" panose="02020603050405020304" pitchFamily="18" charset="0"/>
              </a:rPr>
              <a:t>SIZE: 573mm*387mm*328mm</a:t>
            </a:r>
          </a:p>
        </p:txBody>
      </p:sp>
      <p:sp>
        <p:nvSpPr>
          <p:cNvPr id="3" name="TextBox 2"/>
          <p:cNvSpPr txBox="1"/>
          <p:nvPr/>
        </p:nvSpPr>
        <p:spPr>
          <a:xfrm>
            <a:off x="8311982" y="540664"/>
            <a:ext cx="37759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PACKAGE - Packing Carton</a:t>
            </a:r>
          </a:p>
        </p:txBody>
      </p:sp>
      <p:pic>
        <p:nvPicPr>
          <p:cNvPr id="13" name="图片 12">
            <a:extLst>
              <a:ext uri="{FF2B5EF4-FFF2-40B4-BE49-F238E27FC236}">
                <a16:creationId xmlns:a16="http://schemas.microsoft.com/office/drawing/2014/main" id="{6FBCBEA7-E332-F74A-94F2-A44E82B8FC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443" y="1525833"/>
            <a:ext cx="3170794" cy="2553660"/>
          </a:xfrm>
          <a:prstGeom prst="rect">
            <a:avLst/>
          </a:prstGeom>
        </p:spPr>
      </p:pic>
      <p:pic>
        <p:nvPicPr>
          <p:cNvPr id="14" name="图片 13">
            <a:extLst>
              <a:ext uri="{FF2B5EF4-FFF2-40B4-BE49-F238E27FC236}">
                <a16:creationId xmlns:a16="http://schemas.microsoft.com/office/drawing/2014/main" id="{588F7CB3-115D-8849-85BC-E62522F52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1237" y="1525833"/>
            <a:ext cx="2564987" cy="2564987"/>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任意多边形 39"/>
          <p:cNvSpPr/>
          <p:nvPr/>
        </p:nvSpPr>
        <p:spPr>
          <a:xfrm>
            <a:off x="1100797" y="-341224"/>
            <a:ext cx="9959926" cy="7540448"/>
          </a:xfrm>
          <a:custGeom>
            <a:avLst/>
            <a:gdLst>
              <a:gd name="connsiteX0" fmla="*/ 1572046 w 9058502"/>
              <a:gd name="connsiteY0" fmla="*/ 0 h 6858000"/>
              <a:gd name="connsiteX1" fmla="*/ 7486457 w 9058502"/>
              <a:gd name="connsiteY1" fmla="*/ 0 h 6858000"/>
              <a:gd name="connsiteX2" fmla="*/ 7574617 w 9058502"/>
              <a:gd name="connsiteY2" fmla="*/ 76367 h 6858000"/>
              <a:gd name="connsiteX3" fmla="*/ 9058502 w 9058502"/>
              <a:gd name="connsiteY3" fmla="*/ 3429000 h 6858000"/>
              <a:gd name="connsiteX4" fmla="*/ 7574617 w 9058502"/>
              <a:gd name="connsiteY4" fmla="*/ 6781634 h 6858000"/>
              <a:gd name="connsiteX5" fmla="*/ 7486457 w 9058502"/>
              <a:gd name="connsiteY5" fmla="*/ 6858000 h 6858000"/>
              <a:gd name="connsiteX6" fmla="*/ 1572046 w 9058502"/>
              <a:gd name="connsiteY6" fmla="*/ 6858000 h 6858000"/>
              <a:gd name="connsiteX7" fmla="*/ 1483885 w 9058502"/>
              <a:gd name="connsiteY7" fmla="*/ 6781634 h 6858000"/>
              <a:gd name="connsiteX8" fmla="*/ 0 w 9058502"/>
              <a:gd name="connsiteY8" fmla="*/ 3429000 h 6858000"/>
              <a:gd name="connsiteX9" fmla="*/ 1483885 w 9058502"/>
              <a:gd name="connsiteY9" fmla="*/ 76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58502" h="6858000">
                <a:moveTo>
                  <a:pt x="1572046" y="0"/>
                </a:moveTo>
                <a:lnTo>
                  <a:pt x="7486457" y="0"/>
                </a:lnTo>
                <a:lnTo>
                  <a:pt x="7574617" y="76367"/>
                </a:lnTo>
                <a:cubicBezTo>
                  <a:pt x="8486199" y="904893"/>
                  <a:pt x="9058502" y="2100112"/>
                  <a:pt x="9058502" y="3429000"/>
                </a:cubicBezTo>
                <a:cubicBezTo>
                  <a:pt x="9058502" y="4757888"/>
                  <a:pt x="8486199" y="5953108"/>
                  <a:pt x="7574617" y="6781634"/>
                </a:cubicBezTo>
                <a:lnTo>
                  <a:pt x="7486457" y="6858000"/>
                </a:lnTo>
                <a:lnTo>
                  <a:pt x="1572046" y="6858000"/>
                </a:lnTo>
                <a:lnTo>
                  <a:pt x="1483885" y="6781634"/>
                </a:lnTo>
                <a:cubicBezTo>
                  <a:pt x="572304" y="5953108"/>
                  <a:pt x="0" y="4757888"/>
                  <a:pt x="0" y="3429000"/>
                </a:cubicBezTo>
                <a:cubicBezTo>
                  <a:pt x="0" y="2100112"/>
                  <a:pt x="572304" y="904893"/>
                  <a:pt x="1483885" y="76367"/>
                </a:cubicBezTo>
                <a:close/>
              </a:path>
            </a:pathLst>
          </a:cu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5" name="任意多边形 24"/>
          <p:cNvSpPr/>
          <p:nvPr/>
        </p:nvSpPr>
        <p:spPr>
          <a:xfrm rot="16200000">
            <a:off x="2651761" y="-1100252"/>
            <a:ext cx="6857999" cy="9058502"/>
          </a:xfrm>
          <a:custGeom>
            <a:avLst/>
            <a:gdLst>
              <a:gd name="connsiteX0" fmla="*/ 6857999 w 6857999"/>
              <a:gd name="connsiteY0" fmla="*/ 1572046 h 9058502"/>
              <a:gd name="connsiteX1" fmla="*/ 6857999 w 6857999"/>
              <a:gd name="connsiteY1" fmla="*/ 7486457 h 9058502"/>
              <a:gd name="connsiteX2" fmla="*/ 6781632 w 6857999"/>
              <a:gd name="connsiteY2" fmla="*/ 7574617 h 9058502"/>
              <a:gd name="connsiteX3" fmla="*/ 3428999 w 6857999"/>
              <a:gd name="connsiteY3" fmla="*/ 9058502 h 9058502"/>
              <a:gd name="connsiteX4" fmla="*/ 76365 w 6857999"/>
              <a:gd name="connsiteY4" fmla="*/ 7574617 h 9058502"/>
              <a:gd name="connsiteX5" fmla="*/ 0 w 6857999"/>
              <a:gd name="connsiteY5" fmla="*/ 7486458 h 9058502"/>
              <a:gd name="connsiteX6" fmla="*/ 0 w 6857999"/>
              <a:gd name="connsiteY6" fmla="*/ 1572045 h 9058502"/>
              <a:gd name="connsiteX7" fmla="*/ 76365 w 6857999"/>
              <a:gd name="connsiteY7" fmla="*/ 1483885 h 9058502"/>
              <a:gd name="connsiteX8" fmla="*/ 3428999 w 6857999"/>
              <a:gd name="connsiteY8" fmla="*/ 0 h 9058502"/>
              <a:gd name="connsiteX9" fmla="*/ 6781632 w 6857999"/>
              <a:gd name="connsiteY9" fmla="*/ 1483885 h 90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99" h="9058502">
                <a:moveTo>
                  <a:pt x="6857999" y="1572046"/>
                </a:moveTo>
                <a:lnTo>
                  <a:pt x="6857999" y="7486457"/>
                </a:lnTo>
                <a:lnTo>
                  <a:pt x="6781632" y="7574617"/>
                </a:lnTo>
                <a:cubicBezTo>
                  <a:pt x="5953106" y="8486199"/>
                  <a:pt x="4757887" y="9058502"/>
                  <a:pt x="3428999" y="9058502"/>
                </a:cubicBezTo>
                <a:cubicBezTo>
                  <a:pt x="2100111" y="9058502"/>
                  <a:pt x="904891" y="8486199"/>
                  <a:pt x="76365" y="7574617"/>
                </a:cubicBezTo>
                <a:lnTo>
                  <a:pt x="0" y="7486458"/>
                </a:lnTo>
                <a:lnTo>
                  <a:pt x="0" y="1572045"/>
                </a:lnTo>
                <a:lnTo>
                  <a:pt x="76365" y="1483885"/>
                </a:lnTo>
                <a:cubicBezTo>
                  <a:pt x="904891" y="572304"/>
                  <a:pt x="2100111" y="0"/>
                  <a:pt x="3428999" y="0"/>
                </a:cubicBezTo>
                <a:cubicBezTo>
                  <a:pt x="4757887" y="0"/>
                  <a:pt x="5953106" y="572304"/>
                  <a:pt x="6781632" y="1483885"/>
                </a:cubicBezTo>
                <a:close/>
              </a:path>
            </a:pathLst>
          </a:custGeom>
          <a:blipFill dpi="0" rotWithShape="1">
            <a:blip r:embed="rId3"/>
            <a:srcRect/>
            <a:stretch>
              <a:fillRect/>
            </a:stretch>
          </a:blipFill>
          <a:ln>
            <a:noFill/>
          </a:ln>
          <a:effectLst>
            <a:outerShdw blurRad="698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黑体简体" panose="02010601030101010101" pitchFamily="2" charset="-122"/>
            </a:endParaRPr>
          </a:p>
        </p:txBody>
      </p:sp>
      <p:sp>
        <p:nvSpPr>
          <p:cNvPr id="3" name="椭圆 2"/>
          <p:cNvSpPr/>
          <p:nvPr/>
        </p:nvSpPr>
        <p:spPr>
          <a:xfrm>
            <a:off x="2153489" y="-434978"/>
            <a:ext cx="7885021" cy="7885021"/>
          </a:xfrm>
          <a:prstGeom prst="ellipse">
            <a:avLst/>
          </a:prstGeom>
          <a:solidFill>
            <a:schemeClr val="bg1"/>
          </a:solidFill>
          <a:ln>
            <a:noFill/>
          </a:ln>
          <a:effectLst>
            <a:glow rad="228600">
              <a:schemeClr val="tx1">
                <a:lumMod val="50000"/>
                <a:lumOff val="50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397406" y="4533036"/>
            <a:ext cx="5406626" cy="1015663"/>
          </a:xfrm>
          <a:prstGeom prst="rect">
            <a:avLst/>
          </a:prstGeom>
          <a:noFill/>
        </p:spPr>
        <p:txBody>
          <a:bodyPr wrap="square" rtlCol="0">
            <a:spAutoFit/>
            <a:scene3d>
              <a:camera prst="orthographicFront"/>
              <a:lightRig rig="threePt" dir="t"/>
            </a:scene3d>
            <a:sp3d contourW="12700"/>
          </a:bodyPr>
          <a:lstStyle/>
          <a:p>
            <a:pPr algn="dist"/>
            <a:r>
              <a:rPr lang="zh-CN" altLang="en-US" sz="6000" b="1" dirty="0">
                <a:solidFill>
                  <a:srgbClr val="414141"/>
                </a:solidFill>
                <a:ea typeface="方正黑体简体" panose="02010601030101010101" pitchFamily="2" charset="-122"/>
              </a:rPr>
              <a:t>感谢您</a:t>
            </a:r>
          </a:p>
        </p:txBody>
      </p:sp>
      <p:sp>
        <p:nvSpPr>
          <p:cNvPr id="42" name="文本框 41"/>
          <p:cNvSpPr txBox="1"/>
          <p:nvPr/>
        </p:nvSpPr>
        <p:spPr>
          <a:xfrm>
            <a:off x="4870253" y="2544119"/>
            <a:ext cx="2460930" cy="1323439"/>
          </a:xfrm>
          <a:prstGeom prst="rect">
            <a:avLst/>
          </a:prstGeom>
          <a:noFill/>
          <a:effectLst>
            <a:outerShdw blurRad="254000" dist="63500" dir="2700000" algn="tl" rotWithShape="0">
              <a:prstClr val="black">
                <a:alpha val="30000"/>
              </a:prstClr>
            </a:outerShdw>
          </a:effectLst>
        </p:spPr>
        <p:txBody>
          <a:bodyPr wrap="none" rtlCol="0">
            <a:spAutoFit/>
            <a:scene3d>
              <a:camera prst="orthographicFront"/>
              <a:lightRig rig="threePt" dir="t"/>
            </a:scene3d>
            <a:sp3d contourW="12700"/>
          </a:bodyPr>
          <a:lstStyle/>
          <a:p>
            <a:pPr algn="ctr"/>
            <a:r>
              <a:rPr lang="en-US" altLang="zh-CN" sz="8000" dirty="0">
                <a:solidFill>
                  <a:srgbClr val="1D4C77"/>
                </a:solidFill>
                <a:latin typeface="Century Gothic" panose="020B0502020202020204" pitchFamily="34" charset="0"/>
                <a:ea typeface="方正黑体简体" panose="02010601030101010101" pitchFamily="2" charset="-122"/>
              </a:rPr>
              <a:t>2020</a:t>
            </a:r>
            <a:endParaRPr lang="zh-CN" altLang="en-US" sz="8000" dirty="0">
              <a:solidFill>
                <a:srgbClr val="1D4C77"/>
              </a:solidFill>
              <a:latin typeface="Century Gothic" panose="020B0502020202020204" pitchFamily="34" charset="0"/>
              <a:ea typeface="方正黑体简体" panose="02010601030101010101" pitchFamily="2" charset="-122"/>
            </a:endParaRPr>
          </a:p>
        </p:txBody>
      </p:sp>
      <p:sp>
        <p:nvSpPr>
          <p:cNvPr id="26" name="文本框 25"/>
          <p:cNvSpPr txBox="1"/>
          <p:nvPr/>
        </p:nvSpPr>
        <p:spPr>
          <a:xfrm>
            <a:off x="4372679" y="3918056"/>
            <a:ext cx="3497910" cy="646331"/>
          </a:xfrm>
          <a:prstGeom prst="rect">
            <a:avLst/>
          </a:prstGeom>
          <a:noFill/>
        </p:spPr>
        <p:txBody>
          <a:bodyPr wrap="square" rtlCol="0">
            <a:spAutoFit/>
            <a:scene3d>
              <a:camera prst="orthographicFront"/>
              <a:lightRig rig="threePt" dir="t"/>
            </a:scene3d>
            <a:sp3d contourW="12700"/>
          </a:bodyPr>
          <a:lstStyle/>
          <a:p>
            <a:pPr algn="dist"/>
            <a:r>
              <a:rPr lang="en-US" altLang="zh-CN" sz="3600" i="1" dirty="0">
                <a:solidFill>
                  <a:srgbClr val="414141"/>
                </a:solidFill>
                <a:ea typeface="方正黑体简体" panose="02010601030101010101" pitchFamily="2" charset="-122"/>
              </a:rPr>
              <a:t>THANK YOU</a:t>
            </a:r>
            <a:endParaRPr lang="zh-CN" altLang="en-US" sz="3600" i="1" dirty="0">
              <a:solidFill>
                <a:srgbClr val="414141"/>
              </a:solidFill>
              <a:ea typeface="方正黑体简体" panose="02010601030101010101"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585" y="1396419"/>
            <a:ext cx="2800350" cy="1123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01</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249642" y="4554194"/>
            <a:ext cx="2142889" cy="523220"/>
          </a:xfrm>
          <a:prstGeom prst="rect">
            <a:avLst/>
          </a:prstGeom>
          <a:noFill/>
        </p:spPr>
        <p:txBody>
          <a:bodyPr wrap="square" rtlCol="0">
            <a:spAutoFit/>
            <a:scene3d>
              <a:camera prst="orthographicFront"/>
              <a:lightRig rig="threePt" dir="t"/>
            </a:scene3d>
            <a:sp3d contourW="12700"/>
          </a:bodyPr>
          <a:lstStyle/>
          <a:p>
            <a:pPr algn="dist"/>
            <a:r>
              <a:rPr lang="en-US" altLang="zh-CN" sz="2800" b="1" spc="300" dirty="0">
                <a:solidFill>
                  <a:srgbClr val="595959"/>
                </a:solidFill>
                <a:latin typeface="Agency FB" panose="020B0503020202020204" pitchFamily="34" charset="0"/>
                <a:ea typeface="方正黑体简体" panose="02010601030101010101" pitchFamily="2" charset="-122"/>
              </a:rPr>
              <a:t>PART ONE</a:t>
            </a:r>
            <a:endParaRPr lang="zh-CN" altLang="en-US" sz="2800" b="1" spc="300" dirty="0">
              <a:solidFill>
                <a:srgbClr val="595959"/>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75213" y="2796351"/>
            <a:ext cx="2441694"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企业介绍</a:t>
            </a: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61266" y="3917499"/>
            <a:ext cx="2785713" cy="461665"/>
          </a:xfrm>
          <a:prstGeom prst="rect">
            <a:avLst/>
          </a:prstGeom>
          <a:noFill/>
        </p:spPr>
        <p:txBody>
          <a:bodyPr wrap="square" rtlCol="0">
            <a:spAutoFit/>
          </a:bodyPr>
          <a:lstStyle/>
          <a:p>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Company Profile</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矩形 36"/>
          <p:cNvSpPr/>
          <p:nvPr/>
        </p:nvSpPr>
        <p:spPr>
          <a:xfrm>
            <a:off x="1315329" y="1619967"/>
            <a:ext cx="471953" cy="473084"/>
          </a:xfrm>
          <a:prstGeom prst="rect">
            <a:avLst/>
          </a:prstGeom>
          <a:noFill/>
          <a:ln w="38100">
            <a:solidFill>
              <a:srgbClr val="1D4C77"/>
            </a:solid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600" y="5982789"/>
            <a:ext cx="12195600" cy="875211"/>
          </a:xfrm>
          <a:prstGeom prst="rect">
            <a:avLst/>
          </a:pr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21"/>
          <p:cNvSpPr txBox="1"/>
          <p:nvPr/>
        </p:nvSpPr>
        <p:spPr>
          <a:xfrm>
            <a:off x="5972581" y="1815381"/>
            <a:ext cx="5202344" cy="521361"/>
          </a:xfrm>
          <a:prstGeom prst="rect">
            <a:avLst/>
          </a:prstGeom>
          <a:noFill/>
        </p:spPr>
        <p:txBody>
          <a:bodyPr wrap="square" lIns="0" tIns="0" rIns="0" bIns="0" rtlCol="0">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沈阳盛实医疗科技有限公司专业从事国内医疗器械研发、生产及新技术的转化和引进。</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323984" y="544941"/>
            <a:ext cx="5129245" cy="1082221"/>
            <a:chOff x="-1634313" y="2063368"/>
            <a:chExt cx="5129245" cy="1082221"/>
          </a:xfrm>
        </p:grpSpPr>
        <p:sp>
          <p:nvSpPr>
            <p:cNvPr id="6" name="Subtitle 2"/>
            <p:cNvSpPr txBox="1"/>
            <p:nvPr/>
          </p:nvSpPr>
          <p:spPr>
            <a:xfrm>
              <a:off x="461462" y="2397646"/>
              <a:ext cx="3033470" cy="7479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zh-CN" altLang="en-US" b="1" spc="300" dirty="0">
                  <a:solidFill>
                    <a:srgbClr val="4F4D50"/>
                  </a:solidFill>
                  <a:ea typeface="Lato" panose="020F0502020204030203" pitchFamily="34" charset="0"/>
                  <a:cs typeface="Lato" panose="020F0502020204030203" pitchFamily="34" charset="0"/>
                </a:rPr>
                <a:t>企业介绍</a:t>
              </a:r>
              <a:endParaRPr lang="id-ID" b="1" spc="300" dirty="0">
                <a:solidFill>
                  <a:srgbClr val="4F4D50"/>
                </a:solidFill>
                <a:ea typeface="Lato" panose="020F0502020204030203" pitchFamily="34" charset="0"/>
                <a:cs typeface="Lato" panose="020F0502020204030203" pitchFamily="34" charset="0"/>
              </a:endParaRPr>
            </a:p>
          </p:txBody>
        </p:sp>
        <p:sp>
          <p:nvSpPr>
            <p:cNvPr id="7" name="Subtitle 2"/>
            <p:cNvSpPr txBox="1"/>
            <p:nvPr/>
          </p:nvSpPr>
          <p:spPr>
            <a:xfrm>
              <a:off x="-1634313" y="2063368"/>
              <a:ext cx="3563426" cy="579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1200" dirty="0">
                  <a:solidFill>
                    <a:srgbClr val="4F4D50"/>
                  </a:solidFill>
                  <a:latin typeface="Times New Roman" panose="02020603050405020304" pitchFamily="18" charset="0"/>
                  <a:ea typeface="微软雅黑" panose="020B0503020204020204" pitchFamily="34" charset="-122"/>
                  <a:cs typeface="Times New Roman" panose="02020603050405020304" pitchFamily="18" charset="0"/>
                </a:rPr>
                <a:t>COMPANY PROFILE</a:t>
              </a:r>
              <a:endParaRPr lang="id-ID" sz="1200" dirty="0">
                <a:solidFill>
                  <a:srgbClr val="4F4D5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5951736" y="4976429"/>
            <a:ext cx="571463" cy="544765"/>
            <a:chOff x="1413117" y="4953618"/>
            <a:chExt cx="571463" cy="544765"/>
          </a:xfrm>
        </p:grpSpPr>
        <p:grpSp>
          <p:nvGrpSpPr>
            <p:cNvPr id="10" name="组合 9"/>
            <p:cNvGrpSpPr/>
            <p:nvPr/>
          </p:nvGrpSpPr>
          <p:grpSpPr>
            <a:xfrm>
              <a:off x="1413117" y="4953618"/>
              <a:ext cx="571463" cy="515236"/>
              <a:chOff x="4634991" y="2138335"/>
              <a:chExt cx="428348" cy="386204"/>
            </a:xfrm>
          </p:grpSpPr>
          <p:sp>
            <p:nvSpPr>
              <p:cNvPr id="12"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1D4C77"/>
              </a:solidFill>
              <a:ln w="9525" cap="flat">
                <a:noFill/>
                <a:prstDash val="solid"/>
                <a:miter lim="800000"/>
              </a:ln>
              <a:effectLst>
                <a:outerShdw blurRad="254000" dist="63500" dir="2700000" algn="tl" rotWithShape="0">
                  <a:prstClr val="black">
                    <a:alpha val="30000"/>
                  </a:prstClr>
                </a:outerShdw>
              </a:effectLst>
            </p:spPr>
            <p:txBody>
              <a:bodyPr vert="horz" wrap="square" lIns="91440" tIns="45720" rIns="91440" bIns="45720" numCol="1" anchor="t" anchorCtr="0" compatLnSpc="1"/>
              <a:lstStyle/>
              <a:p>
                <a:pPr fontAlgn="auto">
                  <a:lnSpc>
                    <a:spcPct val="130000"/>
                  </a:lnSpc>
                  <a:buFontTx/>
                  <a:buNone/>
                </a:pPr>
                <a:endParaRPr lang="zh-CN" altLang="en-US" dirty="0">
                  <a:solidFill>
                    <a:prstClr val="black"/>
                  </a:solidFill>
                  <a:latin typeface="Calibri" panose="020F0502020204030204"/>
                  <a:ea typeface="微软雅黑" panose="020B0503020204020204" pitchFamily="34" charset="-122"/>
                </a:endParaRPr>
              </a:p>
            </p:txBody>
          </p:sp>
          <p:sp>
            <p:nvSpPr>
              <p:cNvPr id="13" name="KSO_Shape"/>
              <p:cNvSpPr/>
              <p:nvPr/>
            </p:nvSpPr>
            <p:spPr bwMode="auto">
              <a:xfrm>
                <a:off x="4758562" y="2206773"/>
                <a:ext cx="188010" cy="129099"/>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lnSpc>
                    <a:spcPct val="130000"/>
                  </a:lnSpc>
                  <a:buFontTx/>
                  <a:buNone/>
                  <a:defRPr/>
                </a:pPr>
                <a:endParaRPr lang="zh-CN" altLang="en-US" dirty="0">
                  <a:solidFill>
                    <a:srgbClr val="FFFFFF"/>
                  </a:solidFill>
                  <a:latin typeface="Calibri" panose="020F0502020204030204"/>
                  <a:ea typeface="微软雅黑" panose="020B0503020204020204" pitchFamily="34" charset="-122"/>
                </a:endParaRPr>
              </a:p>
            </p:txBody>
          </p:sp>
        </p:grpSp>
        <p:sp>
          <p:nvSpPr>
            <p:cNvPr id="11" name="前言"/>
            <p:cNvSpPr>
              <a:spLocks noChangeArrowheads="1"/>
            </p:cNvSpPr>
            <p:nvPr/>
          </p:nvSpPr>
          <p:spPr bwMode="auto">
            <a:xfrm>
              <a:off x="1434441" y="5167948"/>
              <a:ext cx="528269" cy="33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0" tIns="60940" rIns="121880" bIns="6094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lnSpc>
                  <a:spcPct val="130000"/>
                </a:lnSpc>
                <a:spcBef>
                  <a:spcPct val="0"/>
                </a:spcBef>
                <a:buNone/>
              </a:pPr>
              <a:r>
                <a:rPr lang="zh-CN" altLang="en-US" sz="1100" dirty="0">
                  <a:solidFill>
                    <a:schemeClr val="bg1"/>
                  </a:solidFill>
                  <a:latin typeface="华文行楷" panose="02010800040101010101" pitchFamily="2" charset="-122"/>
                  <a:ea typeface="华文行楷" panose="02010800040101010101" pitchFamily="2" charset="-122"/>
                </a:rPr>
                <a:t>梦想</a:t>
              </a:r>
              <a:endParaRPr lang="zh-CN" altLang="en-US" sz="1100" dirty="0">
                <a:solidFill>
                  <a:schemeClr val="bg1"/>
                </a:solidFill>
                <a:latin typeface="华文行楷" panose="02010800040101010101" pitchFamily="2" charset="-122"/>
                <a:ea typeface="华文行楷" panose="02010800040101010101" pitchFamily="2" charset="-122"/>
                <a:sym typeface="Impact" panose="020B0806030902050204" pitchFamily="34" charset="0"/>
              </a:endParaRPr>
            </a:p>
          </p:txBody>
        </p:sp>
      </p:grpSp>
      <p:grpSp>
        <p:nvGrpSpPr>
          <p:cNvPr id="14" name="组合 13"/>
          <p:cNvGrpSpPr/>
          <p:nvPr/>
        </p:nvGrpSpPr>
        <p:grpSpPr>
          <a:xfrm>
            <a:off x="6762507" y="4976429"/>
            <a:ext cx="571463" cy="544765"/>
            <a:chOff x="2157458" y="4953618"/>
            <a:chExt cx="571463" cy="544765"/>
          </a:xfrm>
        </p:grpSpPr>
        <p:grpSp>
          <p:nvGrpSpPr>
            <p:cNvPr id="15" name="组合 14"/>
            <p:cNvGrpSpPr/>
            <p:nvPr/>
          </p:nvGrpSpPr>
          <p:grpSpPr>
            <a:xfrm>
              <a:off x="2157458" y="4953618"/>
              <a:ext cx="571463" cy="515236"/>
              <a:chOff x="5076056" y="2138335"/>
              <a:chExt cx="428348" cy="386204"/>
            </a:xfrm>
          </p:grpSpPr>
          <p:sp>
            <p:nvSpPr>
              <p:cNvPr id="17"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outerShdw blurRad="254000" dist="63500" dir="2700000" algn="tl" rotWithShape="0">
                  <a:prstClr val="black">
                    <a:alpha val="30000"/>
                  </a:prstClr>
                </a:outerShdw>
              </a:effectLst>
            </p:spPr>
            <p:txBody>
              <a:bodyPr vert="horz" wrap="square" lIns="91440" tIns="45720" rIns="91440" bIns="45720" numCol="1" anchor="t" anchorCtr="0" compatLnSpc="1"/>
              <a:lstStyle/>
              <a:p>
                <a:pPr fontAlgn="auto">
                  <a:lnSpc>
                    <a:spcPct val="130000"/>
                  </a:lnSpc>
                  <a:buFontTx/>
                  <a:buNone/>
                </a:pPr>
                <a:endParaRPr lang="zh-CN" altLang="en-US" dirty="0">
                  <a:solidFill>
                    <a:prstClr val="black"/>
                  </a:solidFill>
                  <a:latin typeface="Calibri" panose="020F0502020204030204"/>
                  <a:ea typeface="微软雅黑" panose="020B0503020204020204" pitchFamily="34" charset="-122"/>
                </a:endParaRPr>
              </a:p>
            </p:txBody>
          </p:sp>
          <p:sp>
            <p:nvSpPr>
              <p:cNvPr id="18" name="KSO_Shape"/>
              <p:cNvSpPr/>
              <p:nvPr/>
            </p:nvSpPr>
            <p:spPr bwMode="auto">
              <a:xfrm>
                <a:off x="5196307" y="2191017"/>
                <a:ext cx="182071" cy="15506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414141"/>
              </a:solidFill>
              <a:ln>
                <a:noFill/>
              </a:ln>
            </p:spPr>
            <p:txBody>
              <a:bodyPr anchor="ctr">
                <a:scene3d>
                  <a:camera prst="orthographicFront"/>
                  <a:lightRig rig="threePt" dir="t"/>
                </a:scene3d>
                <a:sp3d contourW="12700">
                  <a:contourClr>
                    <a:srgbClr val="FFFFFF"/>
                  </a:contourClr>
                </a:sp3d>
              </a:bodyPr>
              <a:lstStyle/>
              <a:p>
                <a:pPr algn="ctr" fontAlgn="auto">
                  <a:lnSpc>
                    <a:spcPct val="130000"/>
                  </a:lnSpc>
                  <a:buFontTx/>
                  <a:buNone/>
                  <a:defRPr/>
                </a:pPr>
                <a:endParaRPr lang="zh-CN" altLang="en-US" dirty="0">
                  <a:solidFill>
                    <a:srgbClr val="414141"/>
                  </a:solidFill>
                  <a:latin typeface="Calibri" panose="020F0502020204030204"/>
                  <a:ea typeface="微软雅黑" panose="020B0503020204020204" pitchFamily="34" charset="-122"/>
                </a:endParaRPr>
              </a:p>
            </p:txBody>
          </p:sp>
        </p:grpSp>
        <p:sp>
          <p:nvSpPr>
            <p:cNvPr id="16" name="前言"/>
            <p:cNvSpPr>
              <a:spLocks noChangeArrowheads="1"/>
            </p:cNvSpPr>
            <p:nvPr/>
          </p:nvSpPr>
          <p:spPr bwMode="auto">
            <a:xfrm>
              <a:off x="2181993" y="5167948"/>
              <a:ext cx="528269" cy="33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0" tIns="60940" rIns="121880" bIns="6094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lnSpc>
                  <a:spcPct val="130000"/>
                </a:lnSpc>
                <a:spcBef>
                  <a:spcPct val="0"/>
                </a:spcBef>
                <a:buNone/>
              </a:pPr>
              <a:r>
                <a:rPr lang="zh-CN" altLang="en-US" sz="1100" dirty="0">
                  <a:solidFill>
                    <a:srgbClr val="414141"/>
                  </a:solidFill>
                  <a:latin typeface="华文行楷" panose="02010800040101010101" pitchFamily="2" charset="-122"/>
                  <a:ea typeface="华文行楷" panose="02010800040101010101" pitchFamily="2" charset="-122"/>
                  <a:sym typeface="Impact" panose="020B0806030902050204" pitchFamily="34" charset="0"/>
                </a:rPr>
                <a:t>诚信</a:t>
              </a:r>
            </a:p>
          </p:txBody>
        </p:sp>
      </p:grpSp>
      <p:grpSp>
        <p:nvGrpSpPr>
          <p:cNvPr id="19" name="组合 18"/>
          <p:cNvGrpSpPr/>
          <p:nvPr/>
        </p:nvGrpSpPr>
        <p:grpSpPr>
          <a:xfrm>
            <a:off x="7573278" y="4976429"/>
            <a:ext cx="571463" cy="544765"/>
            <a:chOff x="2901799" y="4953618"/>
            <a:chExt cx="571463" cy="544765"/>
          </a:xfrm>
        </p:grpSpPr>
        <p:grpSp>
          <p:nvGrpSpPr>
            <p:cNvPr id="20" name="组合 19"/>
            <p:cNvGrpSpPr/>
            <p:nvPr/>
          </p:nvGrpSpPr>
          <p:grpSpPr>
            <a:xfrm>
              <a:off x="2901799" y="4953618"/>
              <a:ext cx="571463" cy="515236"/>
              <a:chOff x="7842587" y="4494001"/>
              <a:chExt cx="343825" cy="309997"/>
            </a:xfrm>
          </p:grpSpPr>
          <p:sp>
            <p:nvSpPr>
              <p:cNvPr id="22" name="Freeform 5"/>
              <p:cNvSpPr/>
              <p:nvPr/>
            </p:nvSpPr>
            <p:spPr bwMode="auto">
              <a:xfrm>
                <a:off x="7842587" y="4494001"/>
                <a:ext cx="343825" cy="30999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1D4C77"/>
              </a:solidFill>
              <a:ln w="9525" cap="flat">
                <a:noFill/>
                <a:prstDash val="solid"/>
                <a:miter lim="800000"/>
              </a:ln>
              <a:effectLst>
                <a:outerShdw blurRad="254000" dist="63500" dir="2700000" algn="tl" rotWithShape="0">
                  <a:prstClr val="black">
                    <a:alpha val="30000"/>
                  </a:prstClr>
                </a:outerShdw>
              </a:effectLst>
            </p:spPr>
            <p:txBody>
              <a:bodyPr vert="horz" wrap="square" lIns="91440" tIns="45720" rIns="91440" bIns="45720" numCol="1" anchor="t" anchorCtr="0" compatLnSpc="1"/>
              <a:lstStyle/>
              <a:p>
                <a:pPr fontAlgn="auto">
                  <a:lnSpc>
                    <a:spcPct val="130000"/>
                  </a:lnSpc>
                  <a:buFontTx/>
                  <a:buNone/>
                </a:pPr>
                <a:endParaRPr lang="zh-CN" altLang="en-US" dirty="0">
                  <a:solidFill>
                    <a:srgbClr val="1C2D3D"/>
                  </a:solidFill>
                  <a:latin typeface="Calibri" panose="020F0502020204030204"/>
                  <a:ea typeface="微软雅黑" panose="020B0503020204020204" pitchFamily="34" charset="-122"/>
                </a:endParaRPr>
              </a:p>
            </p:txBody>
          </p:sp>
          <p:sp>
            <p:nvSpPr>
              <p:cNvPr id="23" name="Freeform 12"/>
              <p:cNvSpPr>
                <a:spLocks noEditPoints="1"/>
              </p:cNvSpPr>
              <p:nvPr/>
            </p:nvSpPr>
            <p:spPr bwMode="auto">
              <a:xfrm>
                <a:off x="7948751" y="4540920"/>
                <a:ext cx="126640" cy="126156"/>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sz="1100"/>
              </a:p>
            </p:txBody>
          </p:sp>
        </p:grpSp>
        <p:sp>
          <p:nvSpPr>
            <p:cNvPr id="21" name="前言"/>
            <p:cNvSpPr>
              <a:spLocks noChangeArrowheads="1"/>
            </p:cNvSpPr>
            <p:nvPr/>
          </p:nvSpPr>
          <p:spPr bwMode="auto">
            <a:xfrm>
              <a:off x="2929545" y="5167948"/>
              <a:ext cx="528269" cy="33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0" tIns="60940" rIns="121880" bIns="6094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lnSpc>
                  <a:spcPct val="130000"/>
                </a:lnSpc>
                <a:spcBef>
                  <a:spcPct val="0"/>
                </a:spcBef>
                <a:buNone/>
              </a:pPr>
              <a:r>
                <a:rPr lang="zh-CN" altLang="en-US" sz="1100" dirty="0">
                  <a:solidFill>
                    <a:schemeClr val="bg1"/>
                  </a:solidFill>
                  <a:latin typeface="华文行楷" panose="02010800040101010101" pitchFamily="2" charset="-122"/>
                  <a:ea typeface="华文行楷" panose="02010800040101010101" pitchFamily="2" charset="-122"/>
                  <a:sym typeface="Impact" panose="020B0806030902050204" pitchFamily="34" charset="0"/>
                </a:rPr>
                <a:t>品质</a:t>
              </a:r>
            </a:p>
          </p:txBody>
        </p:sp>
      </p:grpSp>
      <p:grpSp>
        <p:nvGrpSpPr>
          <p:cNvPr id="24" name="组合 23"/>
          <p:cNvGrpSpPr/>
          <p:nvPr/>
        </p:nvGrpSpPr>
        <p:grpSpPr>
          <a:xfrm>
            <a:off x="8384050" y="4976429"/>
            <a:ext cx="571463" cy="557460"/>
            <a:chOff x="3646140" y="4953618"/>
            <a:chExt cx="571463" cy="557460"/>
          </a:xfrm>
        </p:grpSpPr>
        <p:grpSp>
          <p:nvGrpSpPr>
            <p:cNvPr id="25" name="组合 24"/>
            <p:cNvGrpSpPr/>
            <p:nvPr/>
          </p:nvGrpSpPr>
          <p:grpSpPr>
            <a:xfrm>
              <a:off x="3646140" y="4953618"/>
              <a:ext cx="571463" cy="515236"/>
              <a:chOff x="8201826" y="4494001"/>
              <a:chExt cx="343825" cy="309997"/>
            </a:xfrm>
          </p:grpSpPr>
          <p:sp>
            <p:nvSpPr>
              <p:cNvPr id="27" name="Freeform 5"/>
              <p:cNvSpPr/>
              <p:nvPr/>
            </p:nvSpPr>
            <p:spPr bwMode="auto">
              <a:xfrm flipV="1">
                <a:off x="8201826" y="4494001"/>
                <a:ext cx="343825" cy="30999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outerShdw blurRad="254000" dist="63500" dir="2700000" algn="tl" rotWithShape="0">
                  <a:prstClr val="black">
                    <a:alpha val="30000"/>
                  </a:prstClr>
                </a:outerShdw>
              </a:effectLst>
            </p:spPr>
            <p:txBody>
              <a:bodyPr vert="horz" wrap="square" lIns="91440" tIns="45720" rIns="91440" bIns="45720" numCol="1" anchor="t" anchorCtr="0" compatLnSpc="1"/>
              <a:lstStyle/>
              <a:p>
                <a:pPr fontAlgn="auto">
                  <a:lnSpc>
                    <a:spcPct val="130000"/>
                  </a:lnSpc>
                  <a:buFontTx/>
                  <a:buNone/>
                </a:pPr>
                <a:endParaRPr lang="zh-CN" altLang="en-US" dirty="0">
                  <a:solidFill>
                    <a:prstClr val="black"/>
                  </a:solidFill>
                  <a:latin typeface="Calibri" panose="020F0502020204030204"/>
                  <a:ea typeface="微软雅黑" panose="020B0503020204020204" pitchFamily="34" charset="-122"/>
                </a:endParaRPr>
              </a:p>
            </p:txBody>
          </p:sp>
          <p:sp>
            <p:nvSpPr>
              <p:cNvPr id="28" name="Freeform 13"/>
              <p:cNvSpPr>
                <a:spLocks noEditPoints="1"/>
              </p:cNvSpPr>
              <p:nvPr/>
            </p:nvSpPr>
            <p:spPr bwMode="auto">
              <a:xfrm>
                <a:off x="8315962" y="4536286"/>
                <a:ext cx="126733" cy="136419"/>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rgbClr val="4141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sz="1100"/>
              </a:p>
            </p:txBody>
          </p:sp>
        </p:grpSp>
        <p:sp>
          <p:nvSpPr>
            <p:cNvPr id="26" name="前言"/>
            <p:cNvSpPr>
              <a:spLocks noChangeArrowheads="1"/>
            </p:cNvSpPr>
            <p:nvPr/>
          </p:nvSpPr>
          <p:spPr bwMode="auto">
            <a:xfrm>
              <a:off x="3677097" y="5167948"/>
              <a:ext cx="528269" cy="34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0" tIns="60940" rIns="121880" bIns="6094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lnSpc>
                  <a:spcPct val="130000"/>
                </a:lnSpc>
                <a:spcBef>
                  <a:spcPct val="0"/>
                </a:spcBef>
                <a:buNone/>
              </a:pPr>
              <a:r>
                <a:rPr lang="zh-CN" altLang="en-US" sz="1100" dirty="0">
                  <a:solidFill>
                    <a:srgbClr val="414141"/>
                  </a:solidFill>
                  <a:latin typeface="华文行楷" panose="02010800040101010101" pitchFamily="2" charset="-122"/>
                  <a:ea typeface="华文行楷" panose="02010800040101010101" pitchFamily="2" charset="-122"/>
                  <a:sym typeface="Impact" panose="020B0806030902050204" pitchFamily="34" charset="0"/>
                </a:rPr>
                <a:t>务实</a:t>
              </a:r>
            </a:p>
          </p:txBody>
        </p:sp>
      </p:grpSp>
      <p:sp>
        <p:nvSpPr>
          <p:cNvPr id="29" name="椭圆 28"/>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68385" y="432980"/>
            <a:ext cx="1627369"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公司简介</a:t>
            </a:r>
          </a:p>
        </p:txBody>
      </p:sp>
      <p:sp>
        <p:nvSpPr>
          <p:cNvPr id="35" name="矩形 34"/>
          <p:cNvSpPr/>
          <p:nvPr/>
        </p:nvSpPr>
        <p:spPr>
          <a:xfrm>
            <a:off x="1568385" y="1856509"/>
            <a:ext cx="3553097" cy="2989429"/>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21"/>
          <p:cNvSpPr txBox="1"/>
          <p:nvPr/>
        </p:nvSpPr>
        <p:spPr>
          <a:xfrm>
            <a:off x="5951736" y="3122436"/>
            <a:ext cx="5202344" cy="521361"/>
          </a:xfrm>
          <a:prstGeom prst="rect">
            <a:avLst/>
          </a:prstGeom>
          <a:noFill/>
        </p:spPr>
        <p:txBody>
          <a:bodyPr wrap="square" lIns="0" tIns="0" rIns="0" bIns="0" rtlCol="0">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公司成立于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2014</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年，注册资本</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2200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万人民币，占地面积近</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7500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平方米，其中十万级洁净区约</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1000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平方米；生产地址位于辽宁省沈阳市经济技术开发区。</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846657" y="4165682"/>
            <a:ext cx="2954655" cy="369332"/>
          </a:xfrm>
          <a:prstGeom prst="rect">
            <a:avLst/>
          </a:prstGeom>
          <a:noFill/>
        </p:spPr>
        <p:txBody>
          <a:bodyPr wrap="none" rtlCol="0">
            <a:spAutoFit/>
            <a:scene3d>
              <a:camera prst="orthographicFront"/>
              <a:lightRig rig="threePt" dir="t"/>
            </a:scene3d>
            <a:sp3d contourW="12700"/>
          </a:bodyPr>
          <a:lstStyle/>
          <a:p>
            <a:r>
              <a:rPr lang="zh-CN" altLang="en-US" b="1" dirty="0">
                <a:solidFill>
                  <a:srgbClr val="414141"/>
                </a:solidFill>
                <a:ea typeface="方正黑体简体" panose="02010601030101010101" pitchFamily="2" charset="-122"/>
              </a:rPr>
              <a:t>沈阳盛实医疗科技有限公司</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239" y="2128683"/>
            <a:ext cx="3059792" cy="1914539"/>
          </a:xfrm>
          <a:prstGeom prst="rect">
            <a:avLst/>
          </a:prstGeom>
        </p:spPr>
      </p:pic>
      <p:grpSp>
        <p:nvGrpSpPr>
          <p:cNvPr id="36" name="组合 35"/>
          <p:cNvGrpSpPr/>
          <p:nvPr/>
        </p:nvGrpSpPr>
        <p:grpSpPr>
          <a:xfrm>
            <a:off x="10011645" y="5355976"/>
            <a:ext cx="2712555" cy="2247314"/>
            <a:chOff x="10011645" y="5355976"/>
            <a:chExt cx="2712555" cy="2247314"/>
          </a:xfrm>
        </p:grpSpPr>
        <p:sp>
          <p:nvSpPr>
            <p:cNvPr id="30" name="椭圆 29"/>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2" name="TextBox 1"/>
          <p:cNvSpPr txBox="1"/>
          <p:nvPr/>
        </p:nvSpPr>
        <p:spPr>
          <a:xfrm>
            <a:off x="5870995" y="2519399"/>
            <a:ext cx="5469669" cy="430887"/>
          </a:xfrm>
          <a:prstGeom prst="rect">
            <a:avLst/>
          </a:prstGeom>
          <a:noFill/>
        </p:spPr>
        <p:txBody>
          <a:bodyPr wrap="square" rtlCol="0">
            <a:spAutoFit/>
          </a:bodyPr>
          <a:lstStyle/>
          <a:p>
            <a:r>
              <a:rPr lang="en-US" sz="1100" kern="100" dirty="0">
                <a:latin typeface="Times New Roman" panose="02020603050405020304" pitchFamily="18" charset="0"/>
                <a:ea typeface="宋体" panose="02010600030101010101" pitchFamily="2" charset="-122"/>
              </a:rPr>
              <a:t>Shenyang </a:t>
            </a:r>
            <a:r>
              <a:rPr lang="en-US" sz="1100" kern="100" dirty="0" err="1">
                <a:latin typeface="Times New Roman" panose="02020603050405020304" pitchFamily="18" charset="0"/>
                <a:ea typeface="宋体" panose="02010600030101010101" pitchFamily="2" charset="-122"/>
              </a:rPr>
              <a:t>Shengshi</a:t>
            </a:r>
            <a:r>
              <a:rPr lang="en-US" sz="1100" kern="100" dirty="0">
                <a:latin typeface="Times New Roman" panose="02020603050405020304" pitchFamily="18" charset="0"/>
                <a:ea typeface="宋体" panose="02010600030101010101" pitchFamily="2" charset="-122"/>
              </a:rPr>
              <a:t> Medical Technology Co., Ltd. specializes in domestic medical device research &amp; development, production, transformation &amp; introduction of new technologies. </a:t>
            </a:r>
            <a:endParaRPr lang="en-US" sz="1100" dirty="0"/>
          </a:p>
        </p:txBody>
      </p:sp>
      <p:sp>
        <p:nvSpPr>
          <p:cNvPr id="42" name="TextBox 41"/>
          <p:cNvSpPr txBox="1"/>
          <p:nvPr/>
        </p:nvSpPr>
        <p:spPr>
          <a:xfrm>
            <a:off x="5877991" y="3780144"/>
            <a:ext cx="5469669" cy="600164"/>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company was established in 2014 with a registered capital of 22 million yuan (RMB), which covers an area of ​​nearly 7,500 square meters, including 1,000 square meters Class 100,000 clean area. </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矩形 36"/>
          <p:cNvSpPr/>
          <p:nvPr/>
        </p:nvSpPr>
        <p:spPr>
          <a:xfrm>
            <a:off x="1157679" y="905268"/>
            <a:ext cx="471953" cy="473084"/>
          </a:xfrm>
          <a:prstGeom prst="rect">
            <a:avLst/>
          </a:prstGeom>
          <a:noFill/>
          <a:ln w="38100">
            <a:solidFill>
              <a:srgbClr val="1D4C77"/>
            </a:solid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600" y="5982789"/>
            <a:ext cx="12195600" cy="875211"/>
          </a:xfrm>
          <a:prstGeom prst="rect">
            <a:avLst/>
          </a:pr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21"/>
          <p:cNvSpPr txBox="1"/>
          <p:nvPr/>
        </p:nvSpPr>
        <p:spPr>
          <a:xfrm>
            <a:off x="6425875" y="2596685"/>
            <a:ext cx="5202344" cy="798360"/>
          </a:xfrm>
          <a:prstGeom prst="rect">
            <a:avLst/>
          </a:prstGeom>
          <a:noFill/>
        </p:spPr>
        <p:txBody>
          <a:bodyPr wrap="square" lIns="0" tIns="0" rIns="0" bIns="0" rtlCol="0">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公司于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2014</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年取得国内医用防护口罩医疗器械注册证，在多年生产销售过程中，不断引进先进生产和检验设备，建立了完善的质量管理体系，确保产品的安全性和有效性，为顾客提供了价值卓越的产品和服务。</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椭圆 28"/>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68385" y="432980"/>
            <a:ext cx="1627369"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公司简介</a:t>
            </a:r>
          </a:p>
        </p:txBody>
      </p:sp>
      <p:grpSp>
        <p:nvGrpSpPr>
          <p:cNvPr id="44" name="组合 43"/>
          <p:cNvGrpSpPr/>
          <p:nvPr/>
        </p:nvGrpSpPr>
        <p:grpSpPr>
          <a:xfrm>
            <a:off x="1272197" y="1187484"/>
            <a:ext cx="4383351" cy="2989429"/>
            <a:chOff x="1568385" y="1856509"/>
            <a:chExt cx="4383351" cy="2989429"/>
          </a:xfrm>
        </p:grpSpPr>
        <p:sp>
          <p:nvSpPr>
            <p:cNvPr id="35" name="矩形 34"/>
            <p:cNvSpPr/>
            <p:nvPr/>
          </p:nvSpPr>
          <p:spPr>
            <a:xfrm>
              <a:off x="1568385" y="1856509"/>
              <a:ext cx="4383351" cy="2989429"/>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282" y="2108186"/>
              <a:ext cx="3901338" cy="2486073"/>
            </a:xfrm>
            <a:prstGeom prst="rect">
              <a:avLst/>
            </a:prstGeom>
          </p:spPr>
        </p:pic>
      </p:grpSp>
      <p:grpSp>
        <p:nvGrpSpPr>
          <p:cNvPr id="43" name="组合 42"/>
          <p:cNvGrpSpPr>
            <a:grpSpLocks noChangeAspect="1"/>
          </p:cNvGrpSpPr>
          <p:nvPr/>
        </p:nvGrpSpPr>
        <p:grpSpPr>
          <a:xfrm>
            <a:off x="6156399" y="339711"/>
            <a:ext cx="2876226" cy="2031326"/>
            <a:chOff x="5907518" y="110092"/>
            <a:chExt cx="3711496" cy="2621233"/>
          </a:xfrm>
        </p:grpSpPr>
        <p:sp>
          <p:nvSpPr>
            <p:cNvPr id="41" name="矩形 40"/>
            <p:cNvSpPr/>
            <p:nvPr/>
          </p:nvSpPr>
          <p:spPr>
            <a:xfrm>
              <a:off x="5907518" y="110092"/>
              <a:ext cx="3711496" cy="2621233"/>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414" y="313379"/>
              <a:ext cx="3213100" cy="2197100"/>
            </a:xfrm>
            <a:prstGeom prst="rect">
              <a:avLst/>
            </a:prstGeom>
          </p:spPr>
        </p:pic>
      </p:grpSp>
      <p:sp>
        <p:nvSpPr>
          <p:cNvPr id="46" name="矩形 45"/>
          <p:cNvSpPr/>
          <p:nvPr/>
        </p:nvSpPr>
        <p:spPr>
          <a:xfrm>
            <a:off x="9031058" y="339711"/>
            <a:ext cx="2876226" cy="2031326"/>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a:off x="6154357" y="3578596"/>
            <a:ext cx="2876226" cy="2031326"/>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9029016" y="3578596"/>
            <a:ext cx="2876226" cy="2031326"/>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6435" y="495439"/>
            <a:ext cx="2500362" cy="1676488"/>
          </a:xfrm>
          <a:prstGeom prst="rect">
            <a:avLst/>
          </a:prstGeom>
        </p:spPr>
      </p:pic>
      <p:pic>
        <p:nvPicPr>
          <p:cNvPr id="63" name="图片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1125" y="3747589"/>
            <a:ext cx="2444902" cy="1687462"/>
          </a:xfrm>
          <a:prstGeom prst="rect">
            <a:avLst/>
          </a:prstGeom>
        </p:spPr>
      </p:pic>
      <p:pic>
        <p:nvPicPr>
          <p:cNvPr id="65" name="图片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3752" y="3747589"/>
            <a:ext cx="2516892" cy="1687462"/>
          </a:xfrm>
          <a:prstGeom prst="rect">
            <a:avLst/>
          </a:prstGeom>
        </p:spPr>
      </p:pic>
      <p:grpSp>
        <p:nvGrpSpPr>
          <p:cNvPr id="66" name="组合 65"/>
          <p:cNvGrpSpPr/>
          <p:nvPr/>
        </p:nvGrpSpPr>
        <p:grpSpPr>
          <a:xfrm>
            <a:off x="10011645" y="5355976"/>
            <a:ext cx="2712555" cy="2247314"/>
            <a:chOff x="10011645" y="5355976"/>
            <a:chExt cx="2712555" cy="2247314"/>
          </a:xfrm>
        </p:grpSpPr>
        <p:sp>
          <p:nvSpPr>
            <p:cNvPr id="67" name="椭圆 66"/>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23" name="Subtitle 2"/>
          <p:cNvSpPr txBox="1"/>
          <p:nvPr/>
        </p:nvSpPr>
        <p:spPr>
          <a:xfrm>
            <a:off x="3323984" y="544941"/>
            <a:ext cx="3563426" cy="579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1200" dirty="0">
                <a:solidFill>
                  <a:srgbClr val="4F4D50"/>
                </a:solidFill>
                <a:latin typeface="Times New Roman" panose="02020603050405020304" pitchFamily="18" charset="0"/>
                <a:ea typeface="微软雅黑" panose="020B0503020204020204" pitchFamily="34" charset="-122"/>
                <a:cs typeface="Times New Roman" panose="02020603050405020304" pitchFamily="18" charset="0"/>
              </a:rPr>
              <a:t>COMPANY PROFILE</a:t>
            </a:r>
            <a:endParaRPr lang="id-ID" sz="1200" dirty="0">
              <a:solidFill>
                <a:srgbClr val="4F4D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TextBox 1"/>
          <p:cNvSpPr txBox="1"/>
          <p:nvPr/>
        </p:nvSpPr>
        <p:spPr>
          <a:xfrm>
            <a:off x="1272197" y="4435366"/>
            <a:ext cx="4383351" cy="1107996"/>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company obtained the domestic Registration Certificate For Medical Device (Medical Respirator Mask) in 2014. During the years of production and sales, it has continuously introduced advanced production and inspection equipment, established a perfect quality management system to ensure the safety and effectiveness of products and provide customers with excellent value products and services.</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02</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249642" y="4554194"/>
            <a:ext cx="2142889" cy="523220"/>
          </a:xfrm>
          <a:prstGeom prst="rect">
            <a:avLst/>
          </a:prstGeom>
          <a:noFill/>
        </p:spPr>
        <p:txBody>
          <a:bodyPr wrap="square" rtlCol="0">
            <a:spAutoFit/>
            <a:scene3d>
              <a:camera prst="orthographicFront"/>
              <a:lightRig rig="threePt" dir="t"/>
            </a:scene3d>
            <a:sp3d contourW="12700"/>
          </a:bodyPr>
          <a:lstStyle/>
          <a:p>
            <a:pPr algn="dist"/>
            <a:r>
              <a:rPr lang="en-US" altLang="zh-CN" sz="2800" b="1" spc="300" dirty="0">
                <a:solidFill>
                  <a:srgbClr val="595959"/>
                </a:solidFill>
                <a:latin typeface="Agency FB" panose="020B0503020202020204" pitchFamily="34" charset="0"/>
                <a:ea typeface="方正黑体简体" panose="02010601030101010101" pitchFamily="2" charset="-122"/>
              </a:rPr>
              <a:t>PART TWO</a:t>
            </a:r>
            <a:endParaRPr lang="zh-CN" altLang="en-US" sz="2800" b="1" spc="300" dirty="0">
              <a:solidFill>
                <a:srgbClr val="595959"/>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75213" y="2796351"/>
            <a:ext cx="2441694"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资质证照</a:t>
            </a: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0193" y="4023957"/>
            <a:ext cx="3397710" cy="461665"/>
          </a:xfrm>
          <a:prstGeom prst="rect">
            <a:avLst/>
          </a:prstGeom>
          <a:noFill/>
        </p:spPr>
        <p:txBody>
          <a:bodyPr wrap="square" rtlCol="0">
            <a:spAutoFit/>
          </a:bodyPr>
          <a:lstStyle/>
          <a:p>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Qualification Certificate</a:t>
            </a:r>
          </a:p>
        </p:txBody>
      </p:sp>
      <p:sp>
        <p:nvSpPr>
          <p:cNvPr id="10" name="文本框 9"/>
          <p:cNvSpPr txBox="1"/>
          <p:nvPr/>
        </p:nvSpPr>
        <p:spPr>
          <a:xfrm>
            <a:off x="8758590" y="2919461"/>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p>
        </p:txBody>
      </p:sp>
      <p:cxnSp>
        <p:nvCxnSpPr>
          <p:cNvPr id="21" name="直接连接符 7"/>
          <p:cNvCxnSpPr/>
          <p:nvPr/>
        </p:nvCxnSpPr>
        <p:spPr>
          <a:xfrm>
            <a:off x="8093157" y="318213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3167855"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营业执照</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1271" y="1325532"/>
            <a:ext cx="6189458" cy="4367007"/>
          </a:xfrm>
          <a:prstGeom prst="rect">
            <a:avLst/>
          </a:prstGeom>
        </p:spPr>
      </p:pic>
      <p:sp>
        <p:nvSpPr>
          <p:cNvPr id="2" name="TextBox 1"/>
          <p:cNvSpPr txBox="1"/>
          <p:nvPr/>
        </p:nvSpPr>
        <p:spPr>
          <a:xfrm>
            <a:off x="3005958" y="956200"/>
            <a:ext cx="5980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Business License</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3526928"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生产许可证</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9" name="TextBox 8"/>
          <p:cNvSpPr txBox="1"/>
          <p:nvPr/>
        </p:nvSpPr>
        <p:spPr>
          <a:xfrm>
            <a:off x="2041634" y="1031449"/>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Production Enterpriser License of Medical Instrument</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820" y="1624604"/>
            <a:ext cx="7326360" cy="4528098"/>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3526928"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开户许可证</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8977" y="1383512"/>
            <a:ext cx="6074047" cy="4319323"/>
          </a:xfrm>
          <a:prstGeom prst="rect">
            <a:avLst/>
          </a:prstGeom>
        </p:spPr>
      </p:pic>
      <p:sp>
        <p:nvSpPr>
          <p:cNvPr id="9" name="TextBox 8"/>
          <p:cNvSpPr txBox="1"/>
          <p:nvPr/>
        </p:nvSpPr>
        <p:spPr>
          <a:xfrm>
            <a:off x="3050627" y="1050351"/>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Account Opening License</a:t>
            </a:r>
          </a:p>
        </p:txBody>
      </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944</Words>
  <Application>Microsoft Macintosh PowerPoint</Application>
  <PresentationFormat>宽屏</PresentationFormat>
  <Paragraphs>158</Paragraphs>
  <Slides>24</Slides>
  <Notes>24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方正黑体简体</vt:lpstr>
      <vt:lpstr>华文行楷</vt:lpstr>
      <vt:lpstr>宋体</vt:lpstr>
      <vt:lpstr>微软雅黑</vt:lpstr>
      <vt:lpstr>Agency FB</vt:lpstr>
      <vt:lpstr>Lato</vt:lpstr>
      <vt:lpstr>Meiryo UI</vt:lpstr>
      <vt:lpstr>Microsoft YaHei Light</vt:lpstr>
      <vt:lpstr>Microsoft YaHei UI</vt:lpstr>
      <vt:lpstr>Roboto Medium</vt:lpstr>
      <vt:lpstr>Roboto Thin</vt:lpstr>
      <vt:lpstr>Source Sans Pro</vt:lpstr>
      <vt:lpstr>Arial</vt:lpstr>
      <vt:lpstr>Calibri</vt:lpstr>
      <vt:lpstr>Calibri Light</vt:lpstr>
      <vt:lpstr>Century Gothic</vt:lpstr>
      <vt:lpstr>Impact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dc:title>
  <dc:creator>第一PPT</dc:creator>
  <cp:keywords>www.1ppt.com</cp:keywords>
  <dc:description>www.1ppt.com</dc:description>
  <cp:lastModifiedBy>Microsoft Office User</cp:lastModifiedBy>
  <cp:revision>182</cp:revision>
  <dcterms:created xsi:type="dcterms:W3CDTF">2019-05-16T00:04:00Z</dcterms:created>
  <dcterms:modified xsi:type="dcterms:W3CDTF">2020-05-19T11:49:13Z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2052-11.1.0.9678</vt:lpwstr>
  </property>
</Properties>
</file>